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19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11954F-27E4-8D48-8C6D-32B91BAF6304}" type="doc">
      <dgm:prSet loTypeId="urn:microsoft.com/office/officeart/2005/8/layout/cycle7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E0EF3A-F099-8A42-8945-31C819A7D702}">
      <dgm:prSet phldrT="[Text]"/>
      <dgm:spPr/>
      <dgm:t>
        <a:bodyPr/>
        <a:lstStyle/>
        <a:p>
          <a:r>
            <a:rPr lang="en-US" dirty="0" err="1" smtClean="0"/>
            <a:t>Construcci</a:t>
          </a:r>
          <a:r>
            <a:rPr lang="en-US" dirty="0" err="1" smtClean="0"/>
            <a:t>ón</a:t>
          </a:r>
          <a:r>
            <a:rPr lang="en-US" dirty="0" smtClean="0"/>
            <a:t> de </a:t>
          </a:r>
          <a:r>
            <a:rPr lang="en-US" dirty="0" err="1" smtClean="0"/>
            <a:t>capacidades</a:t>
          </a:r>
          <a:r>
            <a:rPr lang="en-US" dirty="0" smtClean="0"/>
            <a:t> </a:t>
          </a:r>
          <a:r>
            <a:rPr lang="en-US" dirty="0" smtClean="0"/>
            <a:t>–</a:t>
          </a:r>
          <a:r>
            <a:rPr lang="en-US" dirty="0" smtClean="0"/>
            <a:t> </a:t>
          </a:r>
          <a:r>
            <a:rPr lang="en-US" dirty="0" err="1" smtClean="0"/>
            <a:t>fortalecimiento</a:t>
          </a:r>
          <a:r>
            <a:rPr lang="en-US" dirty="0" smtClean="0"/>
            <a:t> de </a:t>
          </a:r>
          <a:r>
            <a:rPr lang="en-US" dirty="0" err="1" smtClean="0"/>
            <a:t>las</a:t>
          </a:r>
          <a:r>
            <a:rPr lang="en-US" dirty="0" smtClean="0"/>
            <a:t> </a:t>
          </a:r>
          <a:r>
            <a:rPr lang="en-US" dirty="0" err="1" smtClean="0"/>
            <a:t>habilidades</a:t>
          </a:r>
          <a:r>
            <a:rPr lang="en-US" dirty="0" smtClean="0"/>
            <a:t> </a:t>
          </a:r>
          <a:r>
            <a:rPr lang="en-US" dirty="0" err="1" smtClean="0"/>
            <a:t>individuales</a:t>
          </a:r>
          <a:r>
            <a:rPr lang="en-US" dirty="0" smtClean="0"/>
            <a:t> y </a:t>
          </a:r>
          <a:r>
            <a:rPr lang="en-US" dirty="0" err="1" smtClean="0"/>
            <a:t>colectivas</a:t>
          </a:r>
          <a:endParaRPr lang="en-US" dirty="0"/>
        </a:p>
      </dgm:t>
    </dgm:pt>
    <dgm:pt modelId="{F6CD24FC-09EF-7B49-8958-B4CDB03BA4D7}" type="parTrans" cxnId="{507369CD-2116-D640-8CB9-49E60E57F3E4}">
      <dgm:prSet/>
      <dgm:spPr/>
      <dgm:t>
        <a:bodyPr/>
        <a:lstStyle/>
        <a:p>
          <a:endParaRPr lang="en-US"/>
        </a:p>
      </dgm:t>
    </dgm:pt>
    <dgm:pt modelId="{E4B92872-FA7E-2C43-BC43-B842E248F78A}" type="sibTrans" cxnId="{507369CD-2116-D640-8CB9-49E60E57F3E4}">
      <dgm:prSet/>
      <dgm:spPr/>
      <dgm:t>
        <a:bodyPr/>
        <a:lstStyle/>
        <a:p>
          <a:endParaRPr lang="en-US"/>
        </a:p>
      </dgm:t>
    </dgm:pt>
    <dgm:pt modelId="{EC981E73-5D0D-444B-A746-7ACA9D8920A4}">
      <dgm:prSet phldrT="[Text]"/>
      <dgm:spPr/>
      <dgm:t>
        <a:bodyPr/>
        <a:lstStyle/>
        <a:p>
          <a:r>
            <a:rPr lang="en-US" dirty="0" err="1" smtClean="0"/>
            <a:t>Identidad</a:t>
          </a:r>
          <a:r>
            <a:rPr lang="en-US" dirty="0" smtClean="0"/>
            <a:t> personas, </a:t>
          </a:r>
          <a:r>
            <a:rPr lang="en-US" dirty="0" err="1" smtClean="0"/>
            <a:t>colectiva</a:t>
          </a:r>
          <a:r>
            <a:rPr lang="en-US" dirty="0" smtClean="0"/>
            <a:t> y territorial</a:t>
          </a:r>
          <a:endParaRPr lang="en-US" dirty="0"/>
        </a:p>
      </dgm:t>
    </dgm:pt>
    <dgm:pt modelId="{2104E1EF-C05E-B74D-A774-CF6AEC1896C7}" type="parTrans" cxnId="{D94FCD50-E906-D04A-903C-0CC7F2E2DB9C}">
      <dgm:prSet/>
      <dgm:spPr/>
      <dgm:t>
        <a:bodyPr/>
        <a:lstStyle/>
        <a:p>
          <a:endParaRPr lang="en-US"/>
        </a:p>
      </dgm:t>
    </dgm:pt>
    <dgm:pt modelId="{897B7796-BF07-AA46-81E4-E38147111B7F}" type="sibTrans" cxnId="{D94FCD50-E906-D04A-903C-0CC7F2E2DB9C}">
      <dgm:prSet/>
      <dgm:spPr/>
      <dgm:t>
        <a:bodyPr/>
        <a:lstStyle/>
        <a:p>
          <a:endParaRPr lang="en-US"/>
        </a:p>
      </dgm:t>
    </dgm:pt>
    <dgm:pt modelId="{3FC2B59F-84C4-4942-9598-F40293E75FF8}">
      <dgm:prSet phldrT="[Text]"/>
      <dgm:spPr/>
      <dgm:t>
        <a:bodyPr/>
        <a:lstStyle/>
        <a:p>
          <a:r>
            <a:rPr lang="en-US" dirty="0" err="1" smtClean="0"/>
            <a:t>Participaci</a:t>
          </a:r>
          <a:r>
            <a:rPr lang="en-US" dirty="0" err="1" smtClean="0"/>
            <a:t>ón</a:t>
          </a:r>
          <a:r>
            <a:rPr lang="en-US" dirty="0" smtClean="0"/>
            <a:t> y </a:t>
          </a:r>
          <a:r>
            <a:rPr lang="en-US" dirty="0" err="1" smtClean="0"/>
            <a:t>decisiones</a:t>
          </a:r>
          <a:r>
            <a:rPr lang="en-US" dirty="0" smtClean="0"/>
            <a:t> </a:t>
          </a:r>
          <a:r>
            <a:rPr lang="en-US" dirty="0" err="1" smtClean="0"/>
            <a:t>colectivas</a:t>
          </a:r>
          <a:endParaRPr lang="en-US" dirty="0"/>
        </a:p>
      </dgm:t>
    </dgm:pt>
    <dgm:pt modelId="{534728C6-8B41-8544-926A-15A98594ABE4}" type="parTrans" cxnId="{D24AC08A-82D2-3548-8FBA-C9F34D9F3B43}">
      <dgm:prSet/>
      <dgm:spPr/>
      <dgm:t>
        <a:bodyPr/>
        <a:lstStyle/>
        <a:p>
          <a:endParaRPr lang="en-US"/>
        </a:p>
      </dgm:t>
    </dgm:pt>
    <dgm:pt modelId="{022120A9-D0E6-314C-B937-056CCFDA476C}" type="sibTrans" cxnId="{D24AC08A-82D2-3548-8FBA-C9F34D9F3B43}">
      <dgm:prSet/>
      <dgm:spPr/>
      <dgm:t>
        <a:bodyPr/>
        <a:lstStyle/>
        <a:p>
          <a:endParaRPr lang="en-US"/>
        </a:p>
      </dgm:t>
    </dgm:pt>
    <dgm:pt modelId="{5DFD7EF2-B898-5648-BDBD-7CB815002C4A}" type="pres">
      <dgm:prSet presAssocID="{E111954F-27E4-8D48-8C6D-32B91BAF630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4927351-3E51-1849-9972-915600F861C1}" type="pres">
      <dgm:prSet presAssocID="{B2E0EF3A-F099-8A42-8945-31C819A7D702}" presName="node" presStyleLbl="node1" presStyleIdx="0" presStyleCnt="3" custScaleX="227288" custScaleY="152630" custRadScaleRad="84657" custRadScaleInc="-6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9F6993-BF5E-0A45-A526-490D8C1FE846}" type="pres">
      <dgm:prSet presAssocID="{E4B92872-FA7E-2C43-BC43-B842E248F78A}" presName="sibTrans" presStyleLbl="sibTrans2D1" presStyleIdx="0" presStyleCnt="3" custScaleX="79915" custScaleY="78368" custLinFactNeighborX="35312" custLinFactNeighborY="10108"/>
      <dgm:spPr/>
      <dgm:t>
        <a:bodyPr/>
        <a:lstStyle/>
        <a:p>
          <a:endParaRPr lang="en-US"/>
        </a:p>
      </dgm:t>
    </dgm:pt>
    <dgm:pt modelId="{115B39A4-5C99-4641-9331-69EA2E9A5CEE}" type="pres">
      <dgm:prSet presAssocID="{E4B92872-FA7E-2C43-BC43-B842E248F78A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135FCD27-26CD-9F4B-892D-FEFEDEB84A60}" type="pres">
      <dgm:prSet presAssocID="{EC981E73-5D0D-444B-A746-7ACA9D8920A4}" presName="node" presStyleLbl="node1" presStyleIdx="1" presStyleCnt="3" custScaleX="155398" custScaleY="163172" custRadScaleRad="124738" custRadScaleInc="-241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4D0AF2-A1BB-B64C-B32B-ACF1692C8CA8}" type="pres">
      <dgm:prSet presAssocID="{897B7796-BF07-AA46-81E4-E38147111B7F}" presName="sibTrans" presStyleLbl="sibTrans2D1" presStyleIdx="1" presStyleCnt="3" custScaleX="85844" custScaleY="76476"/>
      <dgm:spPr/>
      <dgm:t>
        <a:bodyPr/>
        <a:lstStyle/>
        <a:p>
          <a:endParaRPr lang="en-US"/>
        </a:p>
      </dgm:t>
    </dgm:pt>
    <dgm:pt modelId="{B83C05D0-E809-B048-955C-3AE6433C8113}" type="pres">
      <dgm:prSet presAssocID="{897B7796-BF07-AA46-81E4-E38147111B7F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9BA80EA8-163E-1942-AA80-56285BF71254}" type="pres">
      <dgm:prSet presAssocID="{3FC2B59F-84C4-4942-9598-F40293E75FF8}" presName="node" presStyleLbl="node1" presStyleIdx="2" presStyleCnt="3" custScaleX="141564" custScaleY="144264" custRadScaleRad="130817" custRadScaleInc="240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DBA244-0B1F-0742-AB6F-BF86C31D7376}" type="pres">
      <dgm:prSet presAssocID="{022120A9-D0E6-314C-B937-056CCFDA476C}" presName="sibTrans" presStyleLbl="sibTrans2D1" presStyleIdx="2" presStyleCnt="3" custScaleX="80692" custScaleY="63897" custLinFactNeighborX="-36725" custLinFactNeighborY="3369"/>
      <dgm:spPr/>
      <dgm:t>
        <a:bodyPr/>
        <a:lstStyle/>
        <a:p>
          <a:endParaRPr lang="en-US"/>
        </a:p>
      </dgm:t>
    </dgm:pt>
    <dgm:pt modelId="{64EE9DB7-9825-0E4D-B393-6621E2E27F7B}" type="pres">
      <dgm:prSet presAssocID="{022120A9-D0E6-314C-B937-056CCFDA476C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D0F30FD1-0122-DF40-A308-B420A70FF1EA}" type="presOf" srcId="{EC981E73-5D0D-444B-A746-7ACA9D8920A4}" destId="{135FCD27-26CD-9F4B-892D-FEFEDEB84A60}" srcOrd="0" destOrd="0" presId="urn:microsoft.com/office/officeart/2005/8/layout/cycle7"/>
    <dgm:cxn modelId="{D24AC08A-82D2-3548-8FBA-C9F34D9F3B43}" srcId="{E111954F-27E4-8D48-8C6D-32B91BAF6304}" destId="{3FC2B59F-84C4-4942-9598-F40293E75FF8}" srcOrd="2" destOrd="0" parTransId="{534728C6-8B41-8544-926A-15A98594ABE4}" sibTransId="{022120A9-D0E6-314C-B937-056CCFDA476C}"/>
    <dgm:cxn modelId="{D94FCD50-E906-D04A-903C-0CC7F2E2DB9C}" srcId="{E111954F-27E4-8D48-8C6D-32B91BAF6304}" destId="{EC981E73-5D0D-444B-A746-7ACA9D8920A4}" srcOrd="1" destOrd="0" parTransId="{2104E1EF-C05E-B74D-A774-CF6AEC1896C7}" sibTransId="{897B7796-BF07-AA46-81E4-E38147111B7F}"/>
    <dgm:cxn modelId="{95CBEF8E-C956-CE44-A2A5-C34F4316686B}" type="presOf" srcId="{E4B92872-FA7E-2C43-BC43-B842E248F78A}" destId="{E29F6993-BF5E-0A45-A526-490D8C1FE846}" srcOrd="0" destOrd="0" presId="urn:microsoft.com/office/officeart/2005/8/layout/cycle7"/>
    <dgm:cxn modelId="{F767BD98-73AF-F34F-A540-7675A1DDBDA2}" type="presOf" srcId="{022120A9-D0E6-314C-B937-056CCFDA476C}" destId="{8EDBA244-0B1F-0742-AB6F-BF86C31D7376}" srcOrd="0" destOrd="0" presId="urn:microsoft.com/office/officeart/2005/8/layout/cycle7"/>
    <dgm:cxn modelId="{DAECBFFE-4A7B-0E4D-8CD9-07A82205B892}" type="presOf" srcId="{022120A9-D0E6-314C-B937-056CCFDA476C}" destId="{64EE9DB7-9825-0E4D-B393-6621E2E27F7B}" srcOrd="1" destOrd="0" presId="urn:microsoft.com/office/officeart/2005/8/layout/cycle7"/>
    <dgm:cxn modelId="{0A16601F-C417-DB44-B276-B9F1F4066CAC}" type="presOf" srcId="{B2E0EF3A-F099-8A42-8945-31C819A7D702}" destId="{44927351-3E51-1849-9972-915600F861C1}" srcOrd="0" destOrd="0" presId="urn:microsoft.com/office/officeart/2005/8/layout/cycle7"/>
    <dgm:cxn modelId="{12C517F6-6D41-AF43-B86A-12219F5C68DF}" type="presOf" srcId="{E4B92872-FA7E-2C43-BC43-B842E248F78A}" destId="{115B39A4-5C99-4641-9331-69EA2E9A5CEE}" srcOrd="1" destOrd="0" presId="urn:microsoft.com/office/officeart/2005/8/layout/cycle7"/>
    <dgm:cxn modelId="{507369CD-2116-D640-8CB9-49E60E57F3E4}" srcId="{E111954F-27E4-8D48-8C6D-32B91BAF6304}" destId="{B2E0EF3A-F099-8A42-8945-31C819A7D702}" srcOrd="0" destOrd="0" parTransId="{F6CD24FC-09EF-7B49-8958-B4CDB03BA4D7}" sibTransId="{E4B92872-FA7E-2C43-BC43-B842E248F78A}"/>
    <dgm:cxn modelId="{46581D55-490E-3845-8820-439ED41C7CD1}" type="presOf" srcId="{3FC2B59F-84C4-4942-9598-F40293E75FF8}" destId="{9BA80EA8-163E-1942-AA80-56285BF71254}" srcOrd="0" destOrd="0" presId="urn:microsoft.com/office/officeart/2005/8/layout/cycle7"/>
    <dgm:cxn modelId="{4594114A-46AE-6B4C-A131-F2F172E210F2}" type="presOf" srcId="{897B7796-BF07-AA46-81E4-E38147111B7F}" destId="{7C4D0AF2-A1BB-B64C-B32B-ACF1692C8CA8}" srcOrd="0" destOrd="0" presId="urn:microsoft.com/office/officeart/2005/8/layout/cycle7"/>
    <dgm:cxn modelId="{378D5D3C-3E33-E045-99C8-C3E6CBC12572}" type="presOf" srcId="{E111954F-27E4-8D48-8C6D-32B91BAF6304}" destId="{5DFD7EF2-B898-5648-BDBD-7CB815002C4A}" srcOrd="0" destOrd="0" presId="urn:microsoft.com/office/officeart/2005/8/layout/cycle7"/>
    <dgm:cxn modelId="{368E4455-ADF2-964F-A418-E2267200B38D}" type="presOf" srcId="{897B7796-BF07-AA46-81E4-E38147111B7F}" destId="{B83C05D0-E809-B048-955C-3AE6433C8113}" srcOrd="1" destOrd="0" presId="urn:microsoft.com/office/officeart/2005/8/layout/cycle7"/>
    <dgm:cxn modelId="{E1EC5A7C-12C2-994A-A3F3-19B007C4ECC5}" type="presParOf" srcId="{5DFD7EF2-B898-5648-BDBD-7CB815002C4A}" destId="{44927351-3E51-1849-9972-915600F861C1}" srcOrd="0" destOrd="0" presId="urn:microsoft.com/office/officeart/2005/8/layout/cycle7"/>
    <dgm:cxn modelId="{E70C7667-931A-7F43-8FC3-87383684102C}" type="presParOf" srcId="{5DFD7EF2-B898-5648-BDBD-7CB815002C4A}" destId="{E29F6993-BF5E-0A45-A526-490D8C1FE846}" srcOrd="1" destOrd="0" presId="urn:microsoft.com/office/officeart/2005/8/layout/cycle7"/>
    <dgm:cxn modelId="{2836DC51-5651-0B48-A8AF-82EE552F2B92}" type="presParOf" srcId="{E29F6993-BF5E-0A45-A526-490D8C1FE846}" destId="{115B39A4-5C99-4641-9331-69EA2E9A5CEE}" srcOrd="0" destOrd="0" presId="urn:microsoft.com/office/officeart/2005/8/layout/cycle7"/>
    <dgm:cxn modelId="{A428BDC8-DC10-9949-BFF4-36D83AE6B731}" type="presParOf" srcId="{5DFD7EF2-B898-5648-BDBD-7CB815002C4A}" destId="{135FCD27-26CD-9F4B-892D-FEFEDEB84A60}" srcOrd="2" destOrd="0" presId="urn:microsoft.com/office/officeart/2005/8/layout/cycle7"/>
    <dgm:cxn modelId="{D6C6B183-1A76-EF4D-88FF-2EBC0702A904}" type="presParOf" srcId="{5DFD7EF2-B898-5648-BDBD-7CB815002C4A}" destId="{7C4D0AF2-A1BB-B64C-B32B-ACF1692C8CA8}" srcOrd="3" destOrd="0" presId="urn:microsoft.com/office/officeart/2005/8/layout/cycle7"/>
    <dgm:cxn modelId="{307710CA-832A-614C-B1E8-6D0E66A7E254}" type="presParOf" srcId="{7C4D0AF2-A1BB-B64C-B32B-ACF1692C8CA8}" destId="{B83C05D0-E809-B048-955C-3AE6433C8113}" srcOrd="0" destOrd="0" presId="urn:microsoft.com/office/officeart/2005/8/layout/cycle7"/>
    <dgm:cxn modelId="{A5E26FA7-CBA0-764E-B3C3-55517A892394}" type="presParOf" srcId="{5DFD7EF2-B898-5648-BDBD-7CB815002C4A}" destId="{9BA80EA8-163E-1942-AA80-56285BF71254}" srcOrd="4" destOrd="0" presId="urn:microsoft.com/office/officeart/2005/8/layout/cycle7"/>
    <dgm:cxn modelId="{7C1DBDFA-9ABA-604B-8130-BF20ABB6BFB2}" type="presParOf" srcId="{5DFD7EF2-B898-5648-BDBD-7CB815002C4A}" destId="{8EDBA244-0B1F-0742-AB6F-BF86C31D7376}" srcOrd="5" destOrd="0" presId="urn:microsoft.com/office/officeart/2005/8/layout/cycle7"/>
    <dgm:cxn modelId="{64D6B4B6-62DA-BA4E-ABC1-275BBCA232BD}" type="presParOf" srcId="{8EDBA244-0B1F-0742-AB6F-BF86C31D7376}" destId="{64EE9DB7-9825-0E4D-B393-6621E2E27F7B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927351-3E51-1849-9972-915600F861C1}">
      <dsp:nvSpPr>
        <dsp:cNvPr id="0" name=""/>
        <dsp:cNvSpPr/>
      </dsp:nvSpPr>
      <dsp:spPr>
        <a:xfrm>
          <a:off x="1622340" y="4397"/>
          <a:ext cx="5227235" cy="1755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alpha val="100000"/>
                <a:satMod val="150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</a:gsLst>
          <a:lin ang="5400000" scaled="0"/>
        </a:gradFill>
        <a:ln>
          <a:noFill/>
        </a:ln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/>
            <a:t>Construcci</a:t>
          </a:r>
          <a:r>
            <a:rPr lang="en-US" sz="2700" kern="1200" dirty="0" err="1" smtClean="0"/>
            <a:t>ón</a:t>
          </a:r>
          <a:r>
            <a:rPr lang="en-US" sz="2700" kern="1200" dirty="0" smtClean="0"/>
            <a:t> de </a:t>
          </a:r>
          <a:r>
            <a:rPr lang="en-US" sz="2700" kern="1200" dirty="0" err="1" smtClean="0"/>
            <a:t>capacidades</a:t>
          </a:r>
          <a:r>
            <a:rPr lang="en-US" sz="2700" kern="1200" dirty="0" smtClean="0"/>
            <a:t> </a:t>
          </a:r>
          <a:r>
            <a:rPr lang="en-US" sz="2700" kern="1200" dirty="0" smtClean="0"/>
            <a:t>–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fortalecimiento</a:t>
          </a:r>
          <a:r>
            <a:rPr lang="en-US" sz="2700" kern="1200" dirty="0" smtClean="0"/>
            <a:t> de </a:t>
          </a:r>
          <a:r>
            <a:rPr lang="en-US" sz="2700" kern="1200" dirty="0" err="1" smtClean="0"/>
            <a:t>las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habilidades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individuales</a:t>
          </a:r>
          <a:r>
            <a:rPr lang="en-US" sz="2700" kern="1200" dirty="0" smtClean="0"/>
            <a:t> y </a:t>
          </a:r>
          <a:r>
            <a:rPr lang="en-US" sz="2700" kern="1200" dirty="0" err="1" smtClean="0"/>
            <a:t>colectivas</a:t>
          </a:r>
          <a:endParaRPr lang="en-US" sz="2700" kern="1200" dirty="0"/>
        </a:p>
      </dsp:txBody>
      <dsp:txXfrm>
        <a:off x="1673746" y="55803"/>
        <a:ext cx="5124423" cy="1652302"/>
      </dsp:txXfrm>
    </dsp:sp>
    <dsp:sp modelId="{E29F6993-BF5E-0A45-A526-490D8C1FE846}">
      <dsp:nvSpPr>
        <dsp:cNvPr id="0" name=""/>
        <dsp:cNvSpPr/>
      </dsp:nvSpPr>
      <dsp:spPr>
        <a:xfrm rot="2671691">
          <a:off x="5481635" y="2030741"/>
          <a:ext cx="707916" cy="315407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alpha val="100000"/>
                <a:satMod val="150000"/>
              </a:schemeClr>
            </a:gs>
            <a:gs pos="4000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15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</a:gsLst>
          <a:lin ang="5400000" scaled="0"/>
        </a:gradFill>
        <a:ln>
          <a:noFill/>
        </a:ln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5576257" y="2093822"/>
        <a:ext cx="518672" cy="189245"/>
      </dsp:txXfrm>
    </dsp:sp>
    <dsp:sp modelId="{135FCD27-26CD-9F4B-892D-FEFEDEB84A60}">
      <dsp:nvSpPr>
        <dsp:cNvPr id="0" name=""/>
        <dsp:cNvSpPr/>
      </dsp:nvSpPr>
      <dsp:spPr>
        <a:xfrm>
          <a:off x="5084291" y="2536014"/>
          <a:ext cx="3573888" cy="1876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alpha val="100000"/>
                <a:satMod val="150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</a:gsLst>
          <a:lin ang="5400000" scaled="0"/>
        </a:gradFill>
        <a:ln>
          <a:noFill/>
        </a:ln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/>
            <a:t>Identidad</a:t>
          </a:r>
          <a:r>
            <a:rPr lang="en-US" sz="2700" kern="1200" dirty="0" smtClean="0"/>
            <a:t> personas, </a:t>
          </a:r>
          <a:r>
            <a:rPr lang="en-US" sz="2700" kern="1200" dirty="0" err="1" smtClean="0"/>
            <a:t>colectiva</a:t>
          </a:r>
          <a:r>
            <a:rPr lang="en-US" sz="2700" kern="1200" dirty="0" smtClean="0"/>
            <a:t> y territorial</a:t>
          </a:r>
          <a:endParaRPr lang="en-US" sz="2700" kern="1200" dirty="0"/>
        </a:p>
      </dsp:txBody>
      <dsp:txXfrm>
        <a:off x="5139247" y="2590970"/>
        <a:ext cx="3463976" cy="1766426"/>
      </dsp:txXfrm>
    </dsp:sp>
    <dsp:sp modelId="{7C4D0AF2-A1BB-B64C-B32B-ACF1692C8CA8}">
      <dsp:nvSpPr>
        <dsp:cNvPr id="0" name=""/>
        <dsp:cNvSpPr/>
      </dsp:nvSpPr>
      <dsp:spPr>
        <a:xfrm rot="10774765">
          <a:off x="3789791" y="3340116"/>
          <a:ext cx="760438" cy="30779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alpha val="100000"/>
                <a:satMod val="150000"/>
              </a:schemeClr>
            </a:gs>
            <a:gs pos="4000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15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</a:gsLst>
          <a:lin ang="5400000" scaled="0"/>
        </a:gradFill>
        <a:ln>
          <a:noFill/>
        </a:ln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10800000">
        <a:off x="3882129" y="3401675"/>
        <a:ext cx="575762" cy="184675"/>
      </dsp:txXfrm>
    </dsp:sp>
    <dsp:sp modelId="{9BA80EA8-163E-1942-AA80-56285BF71254}">
      <dsp:nvSpPr>
        <dsp:cNvPr id="0" name=""/>
        <dsp:cNvSpPr/>
      </dsp:nvSpPr>
      <dsp:spPr>
        <a:xfrm>
          <a:off x="0" y="2683217"/>
          <a:ext cx="3255730" cy="16589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alpha val="100000"/>
                <a:satMod val="150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</a:gsLst>
          <a:lin ang="5400000" scaled="0"/>
        </a:gradFill>
        <a:ln>
          <a:noFill/>
        </a:ln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/>
            <a:t>Participaci</a:t>
          </a:r>
          <a:r>
            <a:rPr lang="en-US" sz="2700" kern="1200" dirty="0" err="1" smtClean="0"/>
            <a:t>ón</a:t>
          </a:r>
          <a:r>
            <a:rPr lang="en-US" sz="2700" kern="1200" dirty="0" smtClean="0"/>
            <a:t> y </a:t>
          </a:r>
          <a:r>
            <a:rPr lang="en-US" sz="2700" kern="1200" dirty="0" err="1" smtClean="0"/>
            <a:t>decisiones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colectivas</a:t>
          </a:r>
          <a:endParaRPr lang="en-US" sz="2700" kern="1200" dirty="0"/>
        </a:p>
      </dsp:txBody>
      <dsp:txXfrm>
        <a:off x="48588" y="2731805"/>
        <a:ext cx="3158554" cy="1561736"/>
      </dsp:txXfrm>
    </dsp:sp>
    <dsp:sp modelId="{8EDBA244-0B1F-0742-AB6F-BF86C31D7376}">
      <dsp:nvSpPr>
        <dsp:cNvPr id="0" name=""/>
        <dsp:cNvSpPr/>
      </dsp:nvSpPr>
      <dsp:spPr>
        <a:xfrm rot="18885153">
          <a:off x="2225344" y="2106340"/>
          <a:ext cx="714799" cy="257166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alpha val="100000"/>
                <a:satMod val="150000"/>
              </a:schemeClr>
            </a:gs>
            <a:gs pos="4000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15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</a:gsLst>
          <a:lin ang="5400000" scaled="0"/>
        </a:gradFill>
        <a:ln>
          <a:noFill/>
        </a:ln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2302494" y="2157773"/>
        <a:ext cx="560499" cy="1543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27D8-2D67-D248-93F7-FAC004131879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20/05/15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rgbClr val="80B606"/>
                </a:solidFill>
                <a:latin typeface="Wingdings" pitchFamily="2" charset="2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449605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27D8-2D67-D248-93F7-FAC004131879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20/05/15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0AC5-9B41-C649-A25C-98025382279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429302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3D27D8-2D67-D248-93F7-FAC004131879}" type="datetimeFigureOut">
              <a:rPr lang="en-US" smtClean="0">
                <a:solidFill>
                  <a:prstClr val="white"/>
                </a:solidFill>
                <a:latin typeface="Calisto MT"/>
              </a:rPr>
              <a:pPr/>
              <a:t>20/05/15</a:t>
            </a:fld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0AC5-9B41-C649-A25C-98025382279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817379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3D27D8-2D67-D248-93F7-FAC004131879}" type="datetimeFigureOut">
              <a:rPr lang="en-US" smtClean="0">
                <a:solidFill>
                  <a:prstClr val="white"/>
                </a:solidFill>
                <a:latin typeface="Calisto MT"/>
              </a:rPr>
              <a:pPr/>
              <a:t>20/05/15</a:t>
            </a:fld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0AC5-9B41-C649-A25C-98025382279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5618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3D27D8-2D67-D248-93F7-FAC004131879}" type="datetimeFigureOut">
              <a:rPr lang="en-US" smtClean="0">
                <a:solidFill>
                  <a:prstClr val="white"/>
                </a:solidFill>
                <a:latin typeface="Calisto MT"/>
              </a:rPr>
              <a:pPr/>
              <a:t>20/05/15</a:t>
            </a:fld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0AC5-9B41-C649-A25C-98025382279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38618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27D8-2D67-D248-93F7-FAC004131879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20/05/15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0AC5-9B41-C649-A25C-98025382279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596289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27D8-2D67-D248-93F7-FAC004131879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20/05/15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0AC5-9B41-C649-A25C-98025382279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71417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27D8-2D67-D248-93F7-FAC004131879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20/05/15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0AC5-9B41-C649-A25C-98025382279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636597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27D8-2D67-D248-93F7-FAC004131879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20/05/15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0AC5-9B41-C649-A25C-98025382279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130527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3D27D8-2D67-D248-93F7-FAC004131879}" type="datetimeFigureOut">
              <a:rPr lang="en-US" smtClean="0">
                <a:solidFill>
                  <a:prstClr val="white"/>
                </a:solidFill>
                <a:latin typeface="Calisto MT"/>
              </a:rPr>
              <a:pPr/>
              <a:t>20/05/15</a:t>
            </a:fld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</p:spPr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0F0AC5-9B41-C649-A25C-98025382279A}" type="slidenum">
              <a:rPr lang="en-US" smtClean="0">
                <a:solidFill>
                  <a:prstClr val="white"/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rgbClr val="80B606"/>
                </a:solidFill>
                <a:latin typeface="Wingdings" pitchFamily="2" charset="2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198965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27D8-2D67-D248-93F7-FAC004131879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20/05/15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0AC5-9B41-C649-A25C-98025382279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935678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27D8-2D67-D248-93F7-FAC004131879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20/05/15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0AC5-9B41-C649-A25C-98025382279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193189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27D8-2D67-D248-93F7-FAC004131879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20/05/15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0AC5-9B41-C649-A25C-98025382279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3122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27D8-2D67-D248-93F7-FAC004131879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20/05/15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0AC5-9B41-C649-A25C-98025382279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3173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27D8-2D67-D248-93F7-FAC004131879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20/05/15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0AC5-9B41-C649-A25C-98025382279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456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27D8-2D67-D248-93F7-FAC004131879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20/05/15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0AC5-9B41-C649-A25C-98025382279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642992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C3D27D8-2D67-D248-93F7-FAC004131879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20/05/15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0F0AC5-9B41-C649-A25C-98025382279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6152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199" y="490346"/>
            <a:ext cx="8228013" cy="2924707"/>
          </a:xfrm>
        </p:spPr>
        <p:txBody>
          <a:bodyPr/>
          <a:lstStyle/>
          <a:p>
            <a:r>
              <a:rPr lang="en-US" sz="3000" b="1" dirty="0" err="1" smtClean="0">
                <a:latin typeface="Lucida Grande"/>
                <a:ea typeface="Lucida Grande"/>
                <a:cs typeface="Lucida Grande"/>
              </a:rPr>
              <a:t>Alivio</a:t>
            </a:r>
            <a:r>
              <a:rPr lang="en-US" sz="3000" b="1" dirty="0" smtClean="0">
                <a:latin typeface="Lucida Grande"/>
                <a:ea typeface="Lucida Grande"/>
                <a:cs typeface="Lucida Grande"/>
              </a:rPr>
              <a:t> de la </a:t>
            </a:r>
            <a:r>
              <a:rPr lang="en-US" sz="3000" b="1" dirty="0" err="1" smtClean="0">
                <a:latin typeface="Lucida Grande"/>
                <a:ea typeface="Lucida Grande"/>
                <a:cs typeface="Lucida Grande"/>
              </a:rPr>
              <a:t>pobreza</a:t>
            </a:r>
            <a:r>
              <a:rPr lang="en-US" sz="3000" b="1" dirty="0" smtClean="0">
                <a:latin typeface="Lucida Grande"/>
                <a:ea typeface="Lucida Grande"/>
                <a:cs typeface="Lucida Grande"/>
              </a:rPr>
              <a:t> y </a:t>
            </a:r>
            <a:r>
              <a:rPr lang="en-US" sz="3000" b="1" dirty="0" err="1" smtClean="0">
                <a:latin typeface="Lucida Grande"/>
                <a:ea typeface="Lucida Grande"/>
                <a:cs typeface="Lucida Grande"/>
              </a:rPr>
              <a:t>construcci</a:t>
            </a:r>
            <a:r>
              <a:rPr lang="en-US" sz="3000" b="1" dirty="0" err="1" smtClean="0">
                <a:latin typeface="Lucida Grande"/>
                <a:ea typeface="Lucida Grande"/>
                <a:cs typeface="Lucida Grande"/>
              </a:rPr>
              <a:t>ón</a:t>
            </a:r>
            <a:r>
              <a:rPr lang="en-US" sz="3000" b="1" dirty="0" smtClean="0">
                <a:latin typeface="Lucida Grande"/>
                <a:ea typeface="Lucida Grande"/>
                <a:cs typeface="Lucida Grande"/>
              </a:rPr>
              <a:t> de la </a:t>
            </a:r>
            <a:r>
              <a:rPr lang="en-US" sz="3000" b="1" dirty="0" err="1" smtClean="0">
                <a:latin typeface="Lucida Grande"/>
                <a:ea typeface="Lucida Grande"/>
                <a:cs typeface="Lucida Grande"/>
              </a:rPr>
              <a:t>paz</a:t>
            </a:r>
            <a:r>
              <a:rPr lang="en-US" sz="3000" b="1" dirty="0" smtClean="0">
                <a:latin typeface="Lucida Grande"/>
                <a:ea typeface="Lucida Grande"/>
                <a:cs typeface="Lucida Grande"/>
              </a:rPr>
              <a:t> a </a:t>
            </a:r>
            <a:r>
              <a:rPr lang="en-US" sz="3000" b="1" dirty="0" err="1" smtClean="0">
                <a:latin typeface="Lucida Grande"/>
                <a:ea typeface="Lucida Grande"/>
                <a:cs typeface="Lucida Grande"/>
              </a:rPr>
              <a:t>través</a:t>
            </a:r>
            <a:r>
              <a:rPr lang="en-US" sz="3000" b="1" dirty="0" smtClean="0">
                <a:latin typeface="Lucida Grande"/>
                <a:ea typeface="Lucida Grande"/>
                <a:cs typeface="Lucida Grande"/>
              </a:rPr>
              <a:t> del </a:t>
            </a:r>
            <a:r>
              <a:rPr lang="en-US" sz="3000" b="1" dirty="0" err="1" smtClean="0">
                <a:latin typeface="Lucida Grande"/>
                <a:ea typeface="Lucida Grande"/>
                <a:cs typeface="Lucida Grande"/>
              </a:rPr>
              <a:t>turismo</a:t>
            </a:r>
            <a:r>
              <a:rPr lang="en-US" sz="3000" b="1" dirty="0" smtClean="0">
                <a:latin typeface="Lucida Grande"/>
                <a:ea typeface="Lucida Grande"/>
                <a:cs typeface="Lucida Grande"/>
              </a:rPr>
              <a:t>: </a:t>
            </a:r>
            <a:r>
              <a:rPr lang="en-US" sz="3000" b="1" dirty="0" smtClean="0">
                <a:latin typeface="Lucida Grande"/>
                <a:ea typeface="Lucida Grande"/>
                <a:cs typeface="Lucida Grande"/>
              </a:rPr>
              <a:t/>
            </a:r>
            <a:br>
              <a:rPr lang="en-US" sz="3000" b="1" dirty="0" smtClean="0">
                <a:latin typeface="Lucida Grande"/>
                <a:ea typeface="Lucida Grande"/>
                <a:cs typeface="Lucida Grande"/>
              </a:rPr>
            </a:br>
            <a:r>
              <a:rPr lang="en-US" sz="3000" b="1" dirty="0" err="1" smtClean="0">
                <a:latin typeface="Lucida Grande"/>
                <a:ea typeface="Lucida Grande"/>
                <a:cs typeface="Lucida Grande"/>
              </a:rPr>
              <a:t>Guardagolfo</a:t>
            </a:r>
            <a:r>
              <a:rPr lang="en-US" sz="3000" b="1" dirty="0" smtClean="0">
                <a:latin typeface="Lucida Grande"/>
                <a:ea typeface="Lucida Grande"/>
                <a:cs typeface="Lucida Grande"/>
              </a:rPr>
              <a:t>, </a:t>
            </a:r>
            <a:r>
              <a:rPr lang="en-US" sz="3000" b="1" dirty="0" err="1" smtClean="0">
                <a:latin typeface="Lucida Grande"/>
                <a:ea typeface="Lucida Grande"/>
                <a:cs typeface="Lucida Grande"/>
              </a:rPr>
              <a:t>Urab</a:t>
            </a:r>
            <a:r>
              <a:rPr lang="en-US" sz="3000" b="1" dirty="0" err="1" smtClean="0">
                <a:latin typeface="Lucida Grande"/>
                <a:ea typeface="Lucida Grande"/>
                <a:cs typeface="Lucida Grande"/>
              </a:rPr>
              <a:t>á</a:t>
            </a:r>
            <a:r>
              <a:rPr lang="en-US" sz="3000" b="1" dirty="0" smtClean="0">
                <a:latin typeface="Lucida Grande"/>
                <a:ea typeface="Lucida Grande"/>
                <a:cs typeface="Lucida Grande"/>
              </a:rPr>
              <a:t>-Darién</a:t>
            </a:r>
            <a:r>
              <a:rPr lang="en-US" sz="3000" b="1" dirty="0" smtClean="0">
                <a:latin typeface="Lucida Grande"/>
                <a:ea typeface="Lucida Grande"/>
                <a:cs typeface="Lucida Grande"/>
              </a:rPr>
              <a:t> </a:t>
            </a:r>
            <a:r>
              <a:rPr lang="en-US" sz="3000" b="1" dirty="0" smtClean="0">
                <a:latin typeface="Lucida Grande"/>
                <a:ea typeface="Lucida Grande"/>
                <a:cs typeface="Lucida Grande"/>
              </a:rPr>
              <a:t>Colombia</a:t>
            </a:r>
            <a:r>
              <a:rPr lang="en-US" sz="3000" b="1" dirty="0">
                <a:latin typeface="Lucida Grande"/>
                <a:ea typeface="Lucida Grande"/>
                <a:cs typeface="Lucida Grande"/>
              </a:rPr>
              <a:t>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540" y="2655993"/>
            <a:ext cx="3777183" cy="283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70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Turismo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el </a:t>
            </a:r>
            <a:r>
              <a:rPr lang="en-US" dirty="0" err="1" smtClean="0"/>
              <a:t>desarrollo</a:t>
            </a:r>
            <a:r>
              <a:rPr lang="en-US" dirty="0" smtClean="0"/>
              <a:t> </a:t>
            </a:r>
            <a:r>
              <a:rPr lang="en-US" dirty="0" err="1" smtClean="0"/>
              <a:t>sostenible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366" y="2655642"/>
            <a:ext cx="8600457" cy="413741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400" dirty="0" smtClean="0"/>
              <a:t>Los </a:t>
            </a:r>
            <a:r>
              <a:rPr lang="en-US" sz="3400" dirty="0" err="1" smtClean="0"/>
              <a:t>impactos</a:t>
            </a:r>
            <a:r>
              <a:rPr lang="en-US" sz="3400" dirty="0" smtClean="0"/>
              <a:t> </a:t>
            </a:r>
            <a:r>
              <a:rPr lang="en-US" sz="3400" dirty="0" smtClean="0"/>
              <a:t>y </a:t>
            </a:r>
            <a:r>
              <a:rPr lang="en-US" sz="3400" dirty="0" err="1" smtClean="0"/>
              <a:t>beneficios</a:t>
            </a:r>
            <a:r>
              <a:rPr lang="en-US" sz="3400" dirty="0" smtClean="0"/>
              <a:t> del </a:t>
            </a:r>
            <a:r>
              <a:rPr lang="en-US" sz="3400" dirty="0" err="1" smtClean="0"/>
              <a:t>turismo</a:t>
            </a:r>
            <a:r>
              <a:rPr lang="en-US" sz="3400" dirty="0" smtClean="0"/>
              <a:t> se </a:t>
            </a:r>
            <a:r>
              <a:rPr lang="en-US" sz="3400" dirty="0" err="1" smtClean="0"/>
              <a:t>multiplican</a:t>
            </a:r>
            <a:r>
              <a:rPr lang="en-US" sz="3400" dirty="0" smtClean="0"/>
              <a:t> </a:t>
            </a:r>
            <a:r>
              <a:rPr lang="en-US" sz="3400" dirty="0" err="1" smtClean="0"/>
              <a:t>si</a:t>
            </a:r>
            <a:r>
              <a:rPr lang="en-US" sz="3400" dirty="0" smtClean="0"/>
              <a:t> </a:t>
            </a:r>
            <a:r>
              <a:rPr lang="en-US" sz="3400" dirty="0" err="1" smtClean="0"/>
              <a:t>las</a:t>
            </a:r>
            <a:r>
              <a:rPr lang="en-US" sz="3400" dirty="0" smtClean="0"/>
              <a:t> </a:t>
            </a:r>
            <a:r>
              <a:rPr lang="en-US" sz="3400" dirty="0" err="1" smtClean="0"/>
              <a:t>comunidades</a:t>
            </a:r>
            <a:r>
              <a:rPr lang="en-US" sz="3400" dirty="0" smtClean="0"/>
              <a:t> locales </a:t>
            </a:r>
            <a:r>
              <a:rPr lang="en-US" sz="3400" dirty="0" err="1" smtClean="0"/>
              <a:t>est</a:t>
            </a:r>
            <a:r>
              <a:rPr lang="en-US" sz="3400" dirty="0" err="1" smtClean="0"/>
              <a:t>án</a:t>
            </a:r>
            <a:r>
              <a:rPr lang="en-US" sz="3400" dirty="0" smtClean="0"/>
              <a:t> </a:t>
            </a:r>
            <a:r>
              <a:rPr lang="en-US" sz="3400" dirty="0" err="1" smtClean="0"/>
              <a:t>directamente</a:t>
            </a:r>
            <a:r>
              <a:rPr lang="en-US" sz="3400" dirty="0" smtClean="0"/>
              <a:t> </a:t>
            </a:r>
            <a:r>
              <a:rPr lang="en-US" sz="3400" dirty="0" err="1" smtClean="0"/>
              <a:t>involucradas</a:t>
            </a:r>
            <a:r>
              <a:rPr lang="en-US" sz="3400" dirty="0" smtClean="0"/>
              <a:t> </a:t>
            </a:r>
            <a:r>
              <a:rPr lang="en-US" sz="3400" dirty="0" err="1" smtClean="0"/>
              <a:t>como</a:t>
            </a:r>
            <a:r>
              <a:rPr lang="en-US" sz="3400" dirty="0" smtClean="0"/>
              <a:t> </a:t>
            </a:r>
            <a:r>
              <a:rPr lang="en-US" sz="3400" dirty="0" err="1" smtClean="0"/>
              <a:t>administradores</a:t>
            </a:r>
            <a:r>
              <a:rPr lang="en-US" sz="3400" dirty="0" smtClean="0"/>
              <a:t> de </a:t>
            </a:r>
            <a:r>
              <a:rPr lang="en-US" sz="3400" dirty="0" err="1" smtClean="0"/>
              <a:t>sus</a:t>
            </a:r>
            <a:r>
              <a:rPr lang="en-US" sz="3400" dirty="0" smtClean="0"/>
              <a:t> </a:t>
            </a:r>
            <a:r>
              <a:rPr lang="en-US" sz="3400" dirty="0" err="1" smtClean="0"/>
              <a:t>propios</a:t>
            </a:r>
            <a:r>
              <a:rPr lang="en-US" sz="3400" dirty="0" smtClean="0"/>
              <a:t> </a:t>
            </a:r>
            <a:r>
              <a:rPr lang="en-US" sz="3400" dirty="0" err="1" smtClean="0"/>
              <a:t>recursos</a:t>
            </a:r>
            <a:r>
              <a:rPr lang="en-US" sz="3400" dirty="0" smtClean="0"/>
              <a:t> tangibles e intangibles. </a:t>
            </a:r>
          </a:p>
          <a:p>
            <a:pPr algn="ctr"/>
            <a:r>
              <a:rPr lang="en-US" sz="3400" dirty="0" smtClean="0"/>
              <a:t>Un </a:t>
            </a:r>
            <a:r>
              <a:rPr lang="en-US" sz="3400" dirty="0" err="1" smtClean="0"/>
              <a:t>desarrollo</a:t>
            </a:r>
            <a:r>
              <a:rPr lang="en-US" sz="3400" dirty="0" smtClean="0"/>
              <a:t> </a:t>
            </a:r>
            <a:r>
              <a:rPr lang="en-US" sz="3400" dirty="0" err="1" smtClean="0"/>
              <a:t>endógeno</a:t>
            </a:r>
            <a:r>
              <a:rPr lang="en-US" sz="3400" dirty="0" smtClean="0"/>
              <a:t> local </a:t>
            </a:r>
            <a:r>
              <a:rPr lang="en-US" sz="3400" dirty="0" err="1" smtClean="0"/>
              <a:t>promueve</a:t>
            </a:r>
            <a:r>
              <a:rPr lang="en-US" sz="3400" dirty="0" smtClean="0"/>
              <a:t> </a:t>
            </a:r>
            <a:r>
              <a:rPr lang="en-US" sz="3400" dirty="0" err="1" smtClean="0"/>
              <a:t>que</a:t>
            </a:r>
            <a:r>
              <a:rPr lang="en-US" sz="3400" dirty="0" smtClean="0"/>
              <a:t> </a:t>
            </a:r>
            <a:r>
              <a:rPr lang="en-US" sz="3400" dirty="0" err="1" smtClean="0"/>
              <a:t>las</a:t>
            </a:r>
            <a:r>
              <a:rPr lang="en-US" sz="3400" dirty="0" smtClean="0"/>
              <a:t> </a:t>
            </a:r>
            <a:r>
              <a:rPr lang="en-US" sz="3400" dirty="0" err="1" smtClean="0"/>
              <a:t>comunidades</a:t>
            </a:r>
            <a:r>
              <a:rPr lang="en-US" sz="3400" dirty="0" smtClean="0"/>
              <a:t> </a:t>
            </a:r>
            <a:r>
              <a:rPr lang="en-US" sz="3400" dirty="0" err="1" smtClean="0"/>
              <a:t>conserven</a:t>
            </a:r>
            <a:r>
              <a:rPr lang="en-US" sz="3400" dirty="0" smtClean="0"/>
              <a:t> los </a:t>
            </a:r>
            <a:r>
              <a:rPr lang="en-US" sz="3400" dirty="0" err="1" smtClean="0"/>
              <a:t>recursos</a:t>
            </a:r>
            <a:r>
              <a:rPr lang="en-US" sz="3400" dirty="0" smtClean="0"/>
              <a:t> </a:t>
            </a:r>
            <a:r>
              <a:rPr lang="en-US" sz="3400" dirty="0" err="1" smtClean="0"/>
              <a:t>naturales</a:t>
            </a:r>
            <a:r>
              <a:rPr lang="en-US" sz="3400" dirty="0" smtClean="0"/>
              <a:t> y </a:t>
            </a:r>
            <a:r>
              <a:rPr lang="en-US" sz="3400" dirty="0" err="1" smtClean="0"/>
              <a:t>culturales</a:t>
            </a:r>
            <a:r>
              <a:rPr lang="en-US" sz="3400" dirty="0" smtClean="0"/>
              <a:t>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921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Turismo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herramienta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el </a:t>
            </a:r>
            <a:r>
              <a:rPr lang="en-US" dirty="0" err="1" smtClean="0"/>
              <a:t>alivio</a:t>
            </a:r>
            <a:r>
              <a:rPr lang="en-US" dirty="0" smtClean="0"/>
              <a:t> de la </a:t>
            </a:r>
            <a:r>
              <a:rPr lang="en-US" dirty="0" err="1" smtClean="0"/>
              <a:t>pobreza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62" y="2407648"/>
            <a:ext cx="8719855" cy="434134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3400" dirty="0" err="1" smtClean="0"/>
              <a:t>Estas</a:t>
            </a:r>
            <a:r>
              <a:rPr lang="en-US" sz="3400" dirty="0" smtClean="0"/>
              <a:t> </a:t>
            </a:r>
            <a:r>
              <a:rPr lang="en-US" sz="3400" dirty="0" err="1" smtClean="0"/>
              <a:t>actividades</a:t>
            </a:r>
            <a:r>
              <a:rPr lang="en-US" sz="3400" dirty="0" smtClean="0"/>
              <a:t> </a:t>
            </a:r>
            <a:r>
              <a:rPr lang="en-US" sz="3400" dirty="0" err="1" smtClean="0"/>
              <a:t>productivas</a:t>
            </a:r>
            <a:r>
              <a:rPr lang="en-US" sz="3400" dirty="0" smtClean="0"/>
              <a:t> </a:t>
            </a:r>
            <a:r>
              <a:rPr lang="en-US" sz="3400" dirty="0" err="1" smtClean="0"/>
              <a:t>promueven</a:t>
            </a:r>
            <a:r>
              <a:rPr lang="en-US" sz="3400" dirty="0" smtClean="0"/>
              <a:t> un </a:t>
            </a:r>
            <a:r>
              <a:rPr lang="en-US" sz="3400" dirty="0" err="1" smtClean="0"/>
              <a:t>ingreso</a:t>
            </a:r>
            <a:r>
              <a:rPr lang="en-US" sz="3400" dirty="0" smtClean="0"/>
              <a:t> </a:t>
            </a:r>
            <a:r>
              <a:rPr lang="en-US" sz="3400" dirty="0" err="1" smtClean="0"/>
              <a:t>alternativo</a:t>
            </a:r>
            <a:r>
              <a:rPr lang="en-US" sz="3400" dirty="0" smtClean="0"/>
              <a:t> </a:t>
            </a:r>
            <a:r>
              <a:rPr lang="en-US" sz="3400" dirty="0" err="1" smtClean="0"/>
              <a:t>para</a:t>
            </a:r>
            <a:r>
              <a:rPr lang="en-US" sz="3400" dirty="0" smtClean="0"/>
              <a:t> </a:t>
            </a:r>
            <a:r>
              <a:rPr lang="en-US" sz="3400" dirty="0" err="1" smtClean="0"/>
              <a:t>las</a:t>
            </a:r>
            <a:r>
              <a:rPr lang="en-US" sz="3400" dirty="0" smtClean="0"/>
              <a:t> </a:t>
            </a:r>
            <a:r>
              <a:rPr lang="en-US" sz="3400" dirty="0" err="1" smtClean="0"/>
              <a:t>familias</a:t>
            </a:r>
            <a:r>
              <a:rPr lang="en-US" sz="3400" dirty="0" smtClean="0"/>
              <a:t> </a:t>
            </a:r>
            <a:r>
              <a:rPr lang="en-US" sz="3400" dirty="0" err="1" smtClean="0"/>
              <a:t>directamente</a:t>
            </a:r>
            <a:r>
              <a:rPr lang="en-US" sz="3400" dirty="0" smtClean="0"/>
              <a:t> </a:t>
            </a:r>
            <a:r>
              <a:rPr lang="en-US" sz="3400" dirty="0" err="1" smtClean="0"/>
              <a:t>involucradas</a:t>
            </a:r>
            <a:r>
              <a:rPr lang="en-US" sz="3400" dirty="0" smtClean="0"/>
              <a:t>, y </a:t>
            </a:r>
            <a:r>
              <a:rPr lang="en-US" sz="3400" dirty="0" err="1" smtClean="0"/>
              <a:t>dinamiza</a:t>
            </a:r>
            <a:r>
              <a:rPr lang="en-US" sz="3400" dirty="0" smtClean="0"/>
              <a:t> la </a:t>
            </a:r>
            <a:r>
              <a:rPr lang="en-US" sz="3400" dirty="0" err="1" smtClean="0"/>
              <a:t>econom</a:t>
            </a:r>
            <a:r>
              <a:rPr lang="en-US" sz="3400" dirty="0" err="1" smtClean="0"/>
              <a:t>ía</a:t>
            </a:r>
            <a:r>
              <a:rPr lang="en-US" sz="3400" dirty="0" smtClean="0"/>
              <a:t> local y regional.  </a:t>
            </a:r>
            <a:endParaRPr lang="en-US" sz="3400" dirty="0" smtClean="0"/>
          </a:p>
          <a:p>
            <a:pPr algn="ctr"/>
            <a:r>
              <a:rPr lang="en-US" sz="3400" dirty="0" smtClean="0"/>
              <a:t>Los </a:t>
            </a:r>
            <a:r>
              <a:rPr lang="en-US" sz="3400" dirty="0" err="1" smtClean="0"/>
              <a:t>subsidios</a:t>
            </a:r>
            <a:r>
              <a:rPr lang="en-US" sz="3400" dirty="0" smtClean="0"/>
              <a:t> del </a:t>
            </a:r>
            <a:r>
              <a:rPr lang="en-US" sz="3400" dirty="0" err="1" smtClean="0"/>
              <a:t>gobierno</a:t>
            </a:r>
            <a:r>
              <a:rPr lang="en-US" sz="3400" dirty="0" smtClean="0"/>
              <a:t> en </a:t>
            </a:r>
            <a:r>
              <a:rPr lang="en-US" sz="3400" dirty="0" err="1" smtClean="0"/>
              <a:t>este</a:t>
            </a:r>
            <a:r>
              <a:rPr lang="en-US" sz="3400" dirty="0" smtClean="0"/>
              <a:t> </a:t>
            </a:r>
            <a:r>
              <a:rPr lang="en-US" sz="3400" dirty="0" err="1" smtClean="0"/>
              <a:t>caso</a:t>
            </a:r>
            <a:r>
              <a:rPr lang="en-US" sz="3400" dirty="0" smtClean="0"/>
              <a:t> </a:t>
            </a:r>
            <a:r>
              <a:rPr lang="en-US" sz="3400" dirty="0" err="1" smtClean="0"/>
              <a:t>fueron</a:t>
            </a:r>
            <a:r>
              <a:rPr lang="en-US" sz="3400" dirty="0" smtClean="0"/>
              <a:t> </a:t>
            </a:r>
            <a:r>
              <a:rPr lang="en-US" sz="3400" dirty="0" err="1" smtClean="0"/>
              <a:t>invertidos</a:t>
            </a:r>
            <a:r>
              <a:rPr lang="en-US" sz="3400" dirty="0" smtClean="0"/>
              <a:t> en un </a:t>
            </a:r>
            <a:r>
              <a:rPr lang="en-US" sz="3400" dirty="0" err="1" smtClean="0"/>
              <a:t>proyecto</a:t>
            </a:r>
            <a:r>
              <a:rPr lang="en-US" sz="3400" dirty="0" smtClean="0"/>
              <a:t> y el </a:t>
            </a:r>
            <a:r>
              <a:rPr lang="en-US" sz="3400" dirty="0" err="1" smtClean="0"/>
              <a:t>proceso</a:t>
            </a:r>
            <a:r>
              <a:rPr lang="en-US" sz="3400" dirty="0" smtClean="0"/>
              <a:t> </a:t>
            </a:r>
            <a:r>
              <a:rPr lang="en-US" sz="3400" dirty="0" err="1" smtClean="0"/>
              <a:t>fue</a:t>
            </a:r>
            <a:r>
              <a:rPr lang="en-US" sz="3400" dirty="0" smtClean="0"/>
              <a:t> </a:t>
            </a:r>
            <a:r>
              <a:rPr lang="en-US" sz="3400" dirty="0" err="1" smtClean="0"/>
              <a:t>guiado</a:t>
            </a:r>
            <a:r>
              <a:rPr lang="en-US" sz="3400" dirty="0" smtClean="0"/>
              <a:t> </a:t>
            </a:r>
            <a:r>
              <a:rPr lang="en-US" sz="3400" dirty="0" err="1" smtClean="0"/>
              <a:t>por</a:t>
            </a:r>
            <a:r>
              <a:rPr lang="en-US" sz="3400" dirty="0" smtClean="0"/>
              <a:t> </a:t>
            </a:r>
            <a:r>
              <a:rPr lang="en-US" sz="3400" dirty="0" err="1" smtClean="0"/>
              <a:t>una</a:t>
            </a:r>
            <a:r>
              <a:rPr lang="en-US" sz="3400" dirty="0" smtClean="0"/>
              <a:t> </a:t>
            </a:r>
            <a:r>
              <a:rPr lang="en-US" sz="3400" dirty="0" err="1" smtClean="0"/>
              <a:t>organizaci</a:t>
            </a:r>
            <a:r>
              <a:rPr lang="en-US" sz="3400" dirty="0" err="1" smtClean="0"/>
              <a:t>ón</a:t>
            </a:r>
            <a:r>
              <a:rPr lang="en-US" sz="3400" dirty="0" smtClean="0"/>
              <a:t> </a:t>
            </a:r>
            <a:r>
              <a:rPr lang="en-US" sz="3400" dirty="0" err="1" smtClean="0"/>
              <a:t>internacional</a:t>
            </a:r>
            <a:r>
              <a:rPr lang="en-US" sz="3400" dirty="0" smtClean="0"/>
              <a:t> </a:t>
            </a:r>
            <a:r>
              <a:rPr lang="en-US" sz="3400" dirty="0" err="1" smtClean="0"/>
              <a:t>que</a:t>
            </a:r>
            <a:r>
              <a:rPr lang="en-US" sz="3400" dirty="0" smtClean="0"/>
              <a:t> </a:t>
            </a:r>
            <a:r>
              <a:rPr lang="en-US" sz="3400" dirty="0" err="1" smtClean="0"/>
              <a:t>asegura</a:t>
            </a:r>
            <a:r>
              <a:rPr lang="en-US" sz="3400" dirty="0"/>
              <a:t> </a:t>
            </a:r>
            <a:r>
              <a:rPr lang="en-US" sz="3400" dirty="0" smtClean="0"/>
              <a:t>la </a:t>
            </a:r>
            <a:r>
              <a:rPr lang="en-US" sz="3400" dirty="0" err="1" smtClean="0"/>
              <a:t>eficiencia</a:t>
            </a:r>
            <a:r>
              <a:rPr lang="en-US" sz="3400" dirty="0" smtClean="0"/>
              <a:t> de los </a:t>
            </a:r>
            <a:r>
              <a:rPr lang="en-US" sz="3400" dirty="0" err="1" smtClean="0"/>
              <a:t>recursos</a:t>
            </a:r>
            <a:r>
              <a:rPr lang="en-US" sz="3400" dirty="0" smtClean="0"/>
              <a:t> y </a:t>
            </a:r>
            <a:r>
              <a:rPr lang="en-US" sz="3400" dirty="0" err="1" smtClean="0"/>
              <a:t>su</a:t>
            </a:r>
            <a:r>
              <a:rPr lang="en-US" sz="3400" dirty="0" smtClean="0"/>
              <a:t> </a:t>
            </a:r>
            <a:r>
              <a:rPr lang="en-US" sz="3400" dirty="0" err="1" smtClean="0"/>
              <a:t>inversión</a:t>
            </a:r>
            <a:r>
              <a:rPr lang="en-US" sz="3400" dirty="0" smtClean="0"/>
              <a:t> </a:t>
            </a:r>
            <a:r>
              <a:rPr lang="en-US" sz="3400" dirty="0" err="1" smtClean="0"/>
              <a:t>estratégica</a:t>
            </a:r>
            <a:r>
              <a:rPr lang="en-US" sz="3400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442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5484394"/>
              </p:ext>
            </p:extLst>
          </p:nvPr>
        </p:nvGraphicFramePr>
        <p:xfrm>
          <a:off x="230886" y="2347742"/>
          <a:ext cx="8658180" cy="4445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</p:spPr>
        <p:txBody>
          <a:bodyPr/>
          <a:lstStyle/>
          <a:p>
            <a:r>
              <a:rPr lang="en-US" dirty="0" err="1" smtClean="0"/>
              <a:t>Asesor</a:t>
            </a:r>
            <a:r>
              <a:rPr lang="en-US" dirty="0" err="1" smtClean="0"/>
              <a:t>ía</a:t>
            </a:r>
            <a:r>
              <a:rPr lang="en-US" dirty="0" smtClean="0"/>
              <a:t> integral </a:t>
            </a:r>
            <a:r>
              <a:rPr lang="en-US" dirty="0" err="1" smtClean="0"/>
              <a:t>para</a:t>
            </a:r>
            <a:r>
              <a:rPr lang="en-US" dirty="0" smtClean="0"/>
              <a:t> el </a:t>
            </a:r>
            <a:r>
              <a:rPr lang="en-US" dirty="0" err="1" smtClean="0"/>
              <a:t>empoderamiento</a:t>
            </a:r>
            <a:r>
              <a:rPr lang="en-US" dirty="0" smtClean="0"/>
              <a:t> local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310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Cambio</a:t>
            </a:r>
            <a:r>
              <a:rPr lang="en-US" dirty="0" smtClean="0"/>
              <a:t> s</a:t>
            </a:r>
            <a:r>
              <a:rPr lang="en-US" dirty="0" smtClean="0"/>
              <a:t>ocial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43958"/>
            <a:ext cx="5455643" cy="4329851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El </a:t>
            </a:r>
            <a:r>
              <a:rPr lang="en-US" sz="3200" dirty="0" err="1" smtClean="0"/>
              <a:t>proceso</a:t>
            </a:r>
            <a:r>
              <a:rPr lang="en-US" sz="3200" dirty="0" smtClean="0"/>
              <a:t> </a:t>
            </a:r>
            <a:r>
              <a:rPr lang="en-US" sz="3200" dirty="0" err="1" smtClean="0"/>
              <a:t>va</a:t>
            </a:r>
            <a:r>
              <a:rPr lang="en-US" sz="3200" dirty="0" smtClean="0"/>
              <a:t> </a:t>
            </a:r>
            <a:r>
              <a:rPr lang="en-US" sz="3200" dirty="0" err="1" smtClean="0"/>
              <a:t>cambiando</a:t>
            </a:r>
            <a:r>
              <a:rPr lang="en-US" sz="3200" dirty="0" smtClean="0"/>
              <a:t> y la </a:t>
            </a:r>
            <a:r>
              <a:rPr lang="en-US" sz="3200" dirty="0" err="1" smtClean="0"/>
              <a:t>gente</a:t>
            </a:r>
            <a:r>
              <a:rPr lang="en-US" sz="3200" dirty="0" smtClean="0"/>
              <a:t> </a:t>
            </a:r>
            <a:r>
              <a:rPr lang="en-US" sz="3200" dirty="0" err="1" smtClean="0"/>
              <a:t>va</a:t>
            </a:r>
            <a:r>
              <a:rPr lang="en-US" sz="3200" dirty="0" smtClean="0"/>
              <a:t> </a:t>
            </a:r>
            <a:r>
              <a:rPr lang="en-US" sz="3200" dirty="0" err="1" smtClean="0"/>
              <a:t>cambiando</a:t>
            </a:r>
            <a:r>
              <a:rPr lang="en-US" sz="3200" dirty="0" smtClean="0"/>
              <a:t>. Los </a:t>
            </a:r>
            <a:r>
              <a:rPr lang="en-US" sz="3200" dirty="0" err="1" smtClean="0"/>
              <a:t>liderazgos</a:t>
            </a:r>
            <a:r>
              <a:rPr lang="en-US" sz="3200" dirty="0" smtClean="0"/>
              <a:t>, la </a:t>
            </a:r>
            <a:r>
              <a:rPr lang="en-US" sz="3200" dirty="0" err="1" smtClean="0"/>
              <a:t>adquisici</a:t>
            </a:r>
            <a:r>
              <a:rPr lang="en-US" sz="3200" dirty="0" err="1" smtClean="0"/>
              <a:t>ó</a:t>
            </a:r>
            <a:r>
              <a:rPr lang="en-US" sz="3200" dirty="0" err="1" smtClean="0"/>
              <a:t>n</a:t>
            </a:r>
            <a:r>
              <a:rPr lang="en-US" sz="3200" dirty="0" smtClean="0"/>
              <a:t> de </a:t>
            </a:r>
            <a:r>
              <a:rPr lang="en-US" sz="3200" dirty="0" err="1" smtClean="0"/>
              <a:t>habilidades</a:t>
            </a:r>
            <a:r>
              <a:rPr lang="en-US" sz="3200" dirty="0" smtClean="0"/>
              <a:t>, el </a:t>
            </a:r>
            <a:r>
              <a:rPr lang="en-US" sz="3200" dirty="0" err="1" smtClean="0"/>
              <a:t>empoderamiento</a:t>
            </a:r>
            <a:r>
              <a:rPr lang="en-US" sz="3200" dirty="0" smtClean="0"/>
              <a:t> de </a:t>
            </a:r>
            <a:r>
              <a:rPr lang="en-US" sz="3200" dirty="0" err="1" smtClean="0"/>
              <a:t>las</a:t>
            </a:r>
            <a:r>
              <a:rPr lang="en-US" sz="3200" dirty="0" smtClean="0"/>
              <a:t> </a:t>
            </a:r>
            <a:r>
              <a:rPr lang="en-US" sz="3200" dirty="0" err="1" smtClean="0"/>
              <a:t>mujeres</a:t>
            </a:r>
            <a:r>
              <a:rPr lang="en-US" sz="3200" dirty="0" smtClean="0"/>
              <a:t>; </a:t>
            </a:r>
            <a:r>
              <a:rPr lang="en-US" sz="3200" dirty="0" err="1" smtClean="0"/>
              <a:t>todos</a:t>
            </a:r>
            <a:r>
              <a:rPr lang="en-US" sz="3200" dirty="0" smtClean="0"/>
              <a:t> son </a:t>
            </a:r>
            <a:r>
              <a:rPr lang="en-US" sz="3200" dirty="0" err="1" smtClean="0"/>
              <a:t>aspectos</a:t>
            </a:r>
            <a:r>
              <a:rPr lang="en-US" sz="3200" dirty="0" smtClean="0"/>
              <a:t> </a:t>
            </a:r>
            <a:r>
              <a:rPr lang="en-US" sz="3200" dirty="0" err="1" smtClean="0"/>
              <a:t>fundamentales</a:t>
            </a:r>
            <a:r>
              <a:rPr lang="en-US" sz="3200" dirty="0" smtClean="0"/>
              <a:t> </a:t>
            </a:r>
            <a:r>
              <a:rPr lang="en-US" sz="3200" dirty="0" err="1" smtClean="0"/>
              <a:t>para</a:t>
            </a:r>
            <a:r>
              <a:rPr lang="en-US" sz="3200" dirty="0" smtClean="0"/>
              <a:t> el </a:t>
            </a:r>
            <a:r>
              <a:rPr lang="en-US" sz="3200" dirty="0" err="1" smtClean="0"/>
              <a:t>fortalecimiento</a:t>
            </a:r>
            <a:r>
              <a:rPr lang="en-US" sz="3200" dirty="0" smtClean="0"/>
              <a:t> de los </a:t>
            </a:r>
            <a:r>
              <a:rPr lang="en-US" sz="3200" dirty="0" err="1" smtClean="0"/>
              <a:t>lazos</a:t>
            </a:r>
            <a:r>
              <a:rPr lang="en-US" sz="3200" dirty="0" smtClean="0"/>
              <a:t> </a:t>
            </a:r>
            <a:r>
              <a:rPr lang="en-US" sz="3200" dirty="0" err="1" smtClean="0"/>
              <a:t>comunitarios</a:t>
            </a:r>
            <a:r>
              <a:rPr lang="en-US" sz="3200" dirty="0" smtClean="0"/>
              <a:t>. </a:t>
            </a:r>
            <a:endParaRPr lang="en-US" sz="3200" dirty="0"/>
          </a:p>
        </p:txBody>
      </p:sp>
      <p:pic>
        <p:nvPicPr>
          <p:cNvPr id="4" name="Picture 3" descr="presiden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352" y="3079003"/>
            <a:ext cx="3653711" cy="24358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77457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Turismo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herramienta</a:t>
            </a:r>
            <a:r>
              <a:rPr lang="en-US" dirty="0" smtClean="0"/>
              <a:t> de </a:t>
            </a:r>
            <a:r>
              <a:rPr lang="en-US" dirty="0" err="1" smtClean="0"/>
              <a:t>empoderamiento</a:t>
            </a:r>
            <a:r>
              <a:rPr lang="en-US" dirty="0" smtClean="0"/>
              <a:t> social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32481"/>
            <a:ext cx="9144000" cy="4237401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A </a:t>
            </a:r>
            <a:r>
              <a:rPr lang="en-US" sz="3600" dirty="0" err="1" smtClean="0"/>
              <a:t>trav</a:t>
            </a:r>
            <a:r>
              <a:rPr lang="en-US" sz="3600" dirty="0" err="1" smtClean="0"/>
              <a:t>és</a:t>
            </a:r>
            <a:r>
              <a:rPr lang="en-US" sz="3600" dirty="0" smtClean="0"/>
              <a:t> de </a:t>
            </a:r>
            <a:r>
              <a:rPr lang="en-US" sz="3600" dirty="0" err="1" smtClean="0"/>
              <a:t>las</a:t>
            </a:r>
            <a:r>
              <a:rPr lang="en-US" sz="3600" dirty="0" smtClean="0"/>
              <a:t> </a:t>
            </a:r>
            <a:r>
              <a:rPr lang="en-US" sz="3600" dirty="0" err="1" smtClean="0"/>
              <a:t>actividades</a:t>
            </a:r>
            <a:r>
              <a:rPr lang="en-US" sz="3600" dirty="0" smtClean="0"/>
              <a:t> </a:t>
            </a:r>
            <a:r>
              <a:rPr lang="en-US" sz="3600" dirty="0" err="1" smtClean="0"/>
              <a:t>ecoturísticas</a:t>
            </a:r>
            <a:r>
              <a:rPr lang="en-US" sz="3600" dirty="0" smtClean="0"/>
              <a:t> </a:t>
            </a:r>
            <a:r>
              <a:rPr lang="en-US" sz="3600" dirty="0" err="1" smtClean="0"/>
              <a:t>las</a:t>
            </a:r>
            <a:r>
              <a:rPr lang="en-US" sz="3600" dirty="0" smtClean="0"/>
              <a:t> personas </a:t>
            </a:r>
            <a:r>
              <a:rPr lang="en-US" sz="3600" dirty="0" err="1" smtClean="0"/>
              <a:t>valoran</a:t>
            </a:r>
            <a:r>
              <a:rPr lang="en-US" sz="3600" dirty="0" smtClean="0"/>
              <a:t> </a:t>
            </a:r>
            <a:r>
              <a:rPr lang="en-US" sz="3600" dirty="0" err="1" smtClean="0"/>
              <a:t>su</a:t>
            </a:r>
            <a:r>
              <a:rPr lang="en-US" sz="3600" dirty="0" smtClean="0"/>
              <a:t> </a:t>
            </a:r>
            <a:r>
              <a:rPr lang="en-US" sz="3600" dirty="0" err="1" smtClean="0"/>
              <a:t>propia</a:t>
            </a:r>
            <a:r>
              <a:rPr lang="en-US" sz="3600" dirty="0" smtClean="0"/>
              <a:t> </a:t>
            </a:r>
            <a:r>
              <a:rPr lang="en-US" sz="3600" dirty="0" err="1" smtClean="0"/>
              <a:t>cultura</a:t>
            </a:r>
            <a:r>
              <a:rPr lang="en-US" sz="3600" dirty="0" smtClean="0"/>
              <a:t>, </a:t>
            </a:r>
            <a:r>
              <a:rPr lang="en-US" sz="3600" dirty="0" err="1" smtClean="0"/>
              <a:t>su</a:t>
            </a:r>
            <a:r>
              <a:rPr lang="en-US" sz="3600" dirty="0" smtClean="0"/>
              <a:t> </a:t>
            </a:r>
            <a:r>
              <a:rPr lang="en-US" sz="3600" dirty="0" err="1" smtClean="0"/>
              <a:t>medio</a:t>
            </a:r>
            <a:r>
              <a:rPr lang="en-US" sz="3600" dirty="0" smtClean="0"/>
              <a:t> </a:t>
            </a:r>
            <a:r>
              <a:rPr lang="en-US" sz="3600" dirty="0" err="1" smtClean="0"/>
              <a:t>ambiente</a:t>
            </a:r>
            <a:r>
              <a:rPr lang="en-US" sz="3600" dirty="0" smtClean="0"/>
              <a:t>, la comida y la </a:t>
            </a:r>
            <a:r>
              <a:rPr lang="en-US" sz="3600" dirty="0" err="1" smtClean="0"/>
              <a:t>historia</a:t>
            </a:r>
            <a:r>
              <a:rPr lang="en-US" sz="3600" dirty="0" smtClean="0"/>
              <a:t>. </a:t>
            </a:r>
            <a:endParaRPr lang="en-US" sz="3600" dirty="0" smtClean="0"/>
          </a:p>
          <a:p>
            <a:pPr algn="ctr"/>
            <a:r>
              <a:rPr lang="en-US" sz="3600" dirty="0" smtClean="0"/>
              <a:t>Un </a:t>
            </a:r>
            <a:r>
              <a:rPr lang="en-US" sz="3600" dirty="0" err="1" smtClean="0"/>
              <a:t>trabajo</a:t>
            </a:r>
            <a:r>
              <a:rPr lang="en-US" sz="3600" dirty="0" smtClean="0"/>
              <a:t> </a:t>
            </a:r>
            <a:r>
              <a:rPr lang="en-US" sz="3600" dirty="0" err="1" smtClean="0"/>
              <a:t>asociativo</a:t>
            </a:r>
            <a:r>
              <a:rPr lang="en-US" sz="3600" dirty="0" smtClean="0"/>
              <a:t>, </a:t>
            </a:r>
            <a:r>
              <a:rPr lang="en-US" sz="3600" dirty="0" err="1" smtClean="0"/>
              <a:t>colaborativo</a:t>
            </a:r>
            <a:r>
              <a:rPr lang="en-US" sz="3600" dirty="0" smtClean="0"/>
              <a:t> y </a:t>
            </a:r>
            <a:r>
              <a:rPr lang="en-US" sz="3600" dirty="0" err="1" smtClean="0"/>
              <a:t>solidario</a:t>
            </a:r>
            <a:r>
              <a:rPr lang="en-US" sz="3600" dirty="0" smtClean="0"/>
              <a:t> entre </a:t>
            </a:r>
            <a:r>
              <a:rPr lang="en-US" sz="3600" dirty="0" err="1" smtClean="0"/>
              <a:t>las</a:t>
            </a:r>
            <a:r>
              <a:rPr lang="en-US" sz="3600" dirty="0" smtClean="0"/>
              <a:t> </a:t>
            </a:r>
            <a:r>
              <a:rPr lang="en-US" sz="3600" dirty="0" err="1" smtClean="0"/>
              <a:t>comunidades</a:t>
            </a:r>
            <a:r>
              <a:rPr lang="en-US" sz="3600" dirty="0" smtClean="0"/>
              <a:t>, la </a:t>
            </a:r>
            <a:r>
              <a:rPr lang="en-US" sz="3600" dirty="0" err="1" smtClean="0"/>
              <a:t>promoci</a:t>
            </a:r>
            <a:r>
              <a:rPr lang="en-US" sz="3600" dirty="0" err="1" smtClean="0"/>
              <a:t>ón</a:t>
            </a:r>
            <a:r>
              <a:rPr lang="en-US" sz="3600" dirty="0" smtClean="0"/>
              <a:t> de </a:t>
            </a:r>
            <a:r>
              <a:rPr lang="en-US" sz="3600" dirty="0" err="1" smtClean="0"/>
              <a:t>valores</a:t>
            </a:r>
            <a:r>
              <a:rPr lang="en-US" sz="3600" dirty="0" smtClean="0"/>
              <a:t>, </a:t>
            </a:r>
            <a:r>
              <a:rPr lang="en-US" sz="3600" dirty="0" err="1" smtClean="0"/>
              <a:t>respeto</a:t>
            </a:r>
            <a:r>
              <a:rPr lang="en-US" sz="3600" dirty="0" smtClean="0"/>
              <a:t> y </a:t>
            </a:r>
            <a:r>
              <a:rPr lang="en-US" sz="3600" dirty="0" err="1" smtClean="0"/>
              <a:t>autoestima</a:t>
            </a:r>
            <a:r>
              <a:rPr lang="en-US" sz="3600" dirty="0" smtClean="0"/>
              <a:t>; </a:t>
            </a:r>
            <a:r>
              <a:rPr lang="en-US" sz="3600" dirty="0" err="1" smtClean="0"/>
              <a:t>fortalece</a:t>
            </a:r>
            <a:r>
              <a:rPr lang="en-US" sz="3600" dirty="0" smtClean="0"/>
              <a:t> la </a:t>
            </a:r>
            <a:r>
              <a:rPr lang="en-US" sz="3600" dirty="0" err="1" smtClean="0"/>
              <a:t>identidad</a:t>
            </a:r>
            <a:r>
              <a:rPr lang="en-US" sz="3600" dirty="0" smtClean="0"/>
              <a:t>, </a:t>
            </a:r>
            <a:r>
              <a:rPr lang="en-US" sz="3600" dirty="0" err="1" smtClean="0"/>
              <a:t>las</a:t>
            </a:r>
            <a:r>
              <a:rPr lang="en-US" sz="3600" dirty="0" smtClean="0"/>
              <a:t> </a:t>
            </a:r>
            <a:r>
              <a:rPr lang="en-US" sz="3600" dirty="0" err="1" smtClean="0"/>
              <a:t>redes</a:t>
            </a:r>
            <a:r>
              <a:rPr lang="en-US" sz="3600" dirty="0" smtClean="0"/>
              <a:t> y </a:t>
            </a:r>
            <a:r>
              <a:rPr lang="en-US" sz="3600" dirty="0" err="1" smtClean="0"/>
              <a:t>lazos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21009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Turismo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herramienta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la </a:t>
            </a:r>
            <a:r>
              <a:rPr lang="en-US" dirty="0" err="1" smtClean="0"/>
              <a:t>construcci</a:t>
            </a:r>
            <a:r>
              <a:rPr lang="en-US" dirty="0" err="1" smtClean="0"/>
              <a:t>ón</a:t>
            </a:r>
            <a:r>
              <a:rPr lang="en-US" dirty="0" smtClean="0"/>
              <a:t> de la </a:t>
            </a:r>
            <a:r>
              <a:rPr lang="en-US" dirty="0" err="1" smtClean="0"/>
              <a:t>paz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99" y="2452566"/>
            <a:ext cx="8606118" cy="3884109"/>
          </a:xfrm>
        </p:spPr>
        <p:txBody>
          <a:bodyPr>
            <a:noAutofit/>
          </a:bodyPr>
          <a:lstStyle/>
          <a:p>
            <a:pPr algn="ctr"/>
            <a:r>
              <a:rPr lang="en-US" sz="3400" dirty="0" smtClean="0"/>
              <a:t>La </a:t>
            </a:r>
            <a:r>
              <a:rPr lang="en-US" sz="3400" dirty="0" err="1" smtClean="0"/>
              <a:t>construcci</a:t>
            </a:r>
            <a:r>
              <a:rPr lang="en-US" sz="3400" dirty="0" err="1" smtClean="0"/>
              <a:t>ón</a:t>
            </a:r>
            <a:r>
              <a:rPr lang="en-US" sz="3400" dirty="0" smtClean="0"/>
              <a:t> de la </a:t>
            </a:r>
            <a:r>
              <a:rPr lang="en-US" sz="3400" dirty="0" err="1" smtClean="0"/>
              <a:t>paz</a:t>
            </a:r>
            <a:r>
              <a:rPr lang="en-US" sz="3400" dirty="0" smtClean="0"/>
              <a:t> </a:t>
            </a:r>
            <a:r>
              <a:rPr lang="en-US" sz="3400" dirty="0" err="1" smtClean="0"/>
              <a:t>es</a:t>
            </a:r>
            <a:r>
              <a:rPr lang="en-US" sz="3400" dirty="0" smtClean="0"/>
              <a:t> un </a:t>
            </a:r>
            <a:r>
              <a:rPr lang="en-US" sz="3400" dirty="0" err="1" smtClean="0"/>
              <a:t>proceso</a:t>
            </a:r>
            <a:r>
              <a:rPr lang="en-US" sz="3400" dirty="0" smtClean="0"/>
              <a:t> </a:t>
            </a:r>
            <a:r>
              <a:rPr lang="en-US" sz="3400" dirty="0" err="1" smtClean="0"/>
              <a:t>complejo</a:t>
            </a:r>
            <a:r>
              <a:rPr lang="en-US" sz="3400" dirty="0" smtClean="0"/>
              <a:t> y la </a:t>
            </a:r>
            <a:r>
              <a:rPr lang="en-US" sz="3400" dirty="0" err="1" smtClean="0"/>
              <a:t>relación</a:t>
            </a:r>
            <a:r>
              <a:rPr lang="en-US" sz="3400" dirty="0" smtClean="0"/>
              <a:t> entre </a:t>
            </a:r>
            <a:r>
              <a:rPr lang="en-US" sz="3400" dirty="0" err="1" smtClean="0"/>
              <a:t>turismo</a:t>
            </a:r>
            <a:r>
              <a:rPr lang="en-US" sz="3400" dirty="0" smtClean="0"/>
              <a:t> y </a:t>
            </a:r>
            <a:r>
              <a:rPr lang="en-US" sz="3400" dirty="0" err="1" smtClean="0"/>
              <a:t>paz</a:t>
            </a:r>
            <a:r>
              <a:rPr lang="en-US" sz="3400" dirty="0" smtClean="0"/>
              <a:t> </a:t>
            </a:r>
            <a:r>
              <a:rPr lang="en-US" sz="3400" dirty="0" err="1" smtClean="0"/>
              <a:t>puede</a:t>
            </a:r>
            <a:r>
              <a:rPr lang="en-US" sz="3400" dirty="0" smtClean="0"/>
              <a:t> </a:t>
            </a:r>
            <a:r>
              <a:rPr lang="en-US" sz="3400" dirty="0" err="1" smtClean="0"/>
              <a:t>ser</a:t>
            </a:r>
            <a:r>
              <a:rPr lang="en-US" sz="3400" dirty="0" smtClean="0"/>
              <a:t> </a:t>
            </a:r>
            <a:r>
              <a:rPr lang="en-US" sz="3400" dirty="0" err="1" smtClean="0"/>
              <a:t>diversa</a:t>
            </a:r>
            <a:r>
              <a:rPr lang="en-US" sz="3400" dirty="0" smtClean="0"/>
              <a:t>.</a:t>
            </a:r>
            <a:r>
              <a:rPr lang="en-US" sz="3400" dirty="0"/>
              <a:t> </a:t>
            </a:r>
            <a:r>
              <a:rPr lang="en-US" sz="3400" dirty="0" smtClean="0"/>
              <a:t>Si no hay </a:t>
            </a:r>
            <a:r>
              <a:rPr lang="en-US" sz="3400" dirty="0" err="1" smtClean="0"/>
              <a:t>paz</a:t>
            </a:r>
            <a:r>
              <a:rPr lang="en-US" sz="3400" dirty="0" smtClean="0"/>
              <a:t> y </a:t>
            </a:r>
            <a:r>
              <a:rPr lang="en-US" sz="3400" dirty="0" err="1" smtClean="0"/>
              <a:t>seguridad</a:t>
            </a:r>
            <a:r>
              <a:rPr lang="en-US" sz="3400" dirty="0" smtClean="0"/>
              <a:t>, el </a:t>
            </a:r>
            <a:r>
              <a:rPr lang="en-US" sz="3400" dirty="0" err="1" smtClean="0"/>
              <a:t>turismo</a:t>
            </a:r>
            <a:r>
              <a:rPr lang="en-US" sz="3400" dirty="0" smtClean="0"/>
              <a:t> no </a:t>
            </a:r>
            <a:r>
              <a:rPr lang="en-US" sz="3400" dirty="0" err="1" smtClean="0"/>
              <a:t>es</a:t>
            </a:r>
            <a:r>
              <a:rPr lang="en-US" sz="3400" dirty="0" smtClean="0"/>
              <a:t> </a:t>
            </a:r>
            <a:r>
              <a:rPr lang="en-US" sz="3400" dirty="0" err="1" smtClean="0"/>
              <a:t>posible</a:t>
            </a:r>
            <a:r>
              <a:rPr lang="en-US" sz="3400" dirty="0" smtClean="0"/>
              <a:t>. Sin embargo, ¿el </a:t>
            </a:r>
            <a:r>
              <a:rPr lang="en-US" sz="3400" dirty="0" err="1" smtClean="0"/>
              <a:t>turismo</a:t>
            </a:r>
            <a:r>
              <a:rPr lang="en-US" sz="3400" dirty="0" smtClean="0"/>
              <a:t> </a:t>
            </a:r>
            <a:r>
              <a:rPr lang="en-US" sz="3400" dirty="0" err="1" smtClean="0"/>
              <a:t>puede</a:t>
            </a:r>
            <a:r>
              <a:rPr lang="en-US" sz="3400" dirty="0" smtClean="0"/>
              <a:t> </a:t>
            </a:r>
            <a:r>
              <a:rPr lang="en-US" sz="3400" dirty="0" err="1" smtClean="0"/>
              <a:t>ofrecer</a:t>
            </a:r>
            <a:r>
              <a:rPr lang="en-US" sz="3400" dirty="0" smtClean="0"/>
              <a:t> </a:t>
            </a:r>
            <a:r>
              <a:rPr lang="en-US" sz="3400" dirty="0" err="1" smtClean="0"/>
              <a:t>oportunidades</a:t>
            </a:r>
            <a:r>
              <a:rPr lang="en-US" sz="3400" dirty="0" smtClean="0"/>
              <a:t> a </a:t>
            </a:r>
            <a:r>
              <a:rPr lang="en-US" sz="3400" dirty="0" err="1" smtClean="0"/>
              <a:t>las</a:t>
            </a:r>
            <a:r>
              <a:rPr lang="en-US" sz="3400" dirty="0" smtClean="0"/>
              <a:t> </a:t>
            </a:r>
            <a:r>
              <a:rPr lang="en-US" sz="3400" dirty="0" err="1" smtClean="0"/>
              <a:t>comunidades</a:t>
            </a:r>
            <a:r>
              <a:rPr lang="en-US" sz="3400" dirty="0" smtClean="0"/>
              <a:t> locales en </a:t>
            </a:r>
            <a:r>
              <a:rPr lang="en-US" sz="3400" dirty="0" err="1" smtClean="0"/>
              <a:t>lugares</a:t>
            </a:r>
            <a:r>
              <a:rPr lang="en-US" sz="3400" dirty="0" smtClean="0"/>
              <a:t> </a:t>
            </a:r>
            <a:r>
              <a:rPr lang="en-US" sz="3400" dirty="0" err="1" smtClean="0"/>
              <a:t>donde</a:t>
            </a:r>
            <a:r>
              <a:rPr lang="en-US" sz="3400" dirty="0" smtClean="0"/>
              <a:t> se </a:t>
            </a:r>
            <a:r>
              <a:rPr lang="en-US" sz="3400" dirty="0" err="1" smtClean="0"/>
              <a:t>adelantan</a:t>
            </a:r>
            <a:r>
              <a:rPr lang="en-US" sz="3400" dirty="0" smtClean="0"/>
              <a:t> </a:t>
            </a:r>
            <a:r>
              <a:rPr lang="en-US" sz="3400" dirty="0" err="1" smtClean="0"/>
              <a:t>actividades</a:t>
            </a:r>
            <a:r>
              <a:rPr lang="en-US" sz="3400" dirty="0" smtClean="0"/>
              <a:t> </a:t>
            </a:r>
            <a:r>
              <a:rPr lang="en-US" sz="3400" dirty="0" err="1" smtClean="0"/>
              <a:t>ilegales</a:t>
            </a:r>
            <a:r>
              <a:rPr lang="en-US" sz="3400" dirty="0" smtClean="0"/>
              <a:t> y </a:t>
            </a:r>
            <a:r>
              <a:rPr lang="en-US" sz="3400" dirty="0" err="1" smtClean="0"/>
              <a:t>existe</a:t>
            </a:r>
            <a:r>
              <a:rPr lang="en-US" sz="3400" dirty="0" smtClean="0"/>
              <a:t> el </a:t>
            </a:r>
            <a:r>
              <a:rPr lang="en-US" sz="3400" dirty="0" err="1" smtClean="0"/>
              <a:t>conflicto</a:t>
            </a:r>
            <a:r>
              <a:rPr lang="en-US" sz="3400" dirty="0" smtClean="0"/>
              <a:t>? 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887942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0"/>
            <a:ext cx="8229600" cy="1502261"/>
          </a:xfrm>
        </p:spPr>
        <p:txBody>
          <a:bodyPr/>
          <a:lstStyle/>
          <a:p>
            <a:r>
              <a:rPr lang="en-US" dirty="0" err="1" smtClean="0"/>
              <a:t>Urabá</a:t>
            </a:r>
            <a:r>
              <a:rPr lang="en-US" dirty="0" smtClean="0"/>
              <a:t> – Darién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Colombia</a:t>
            </a:r>
            <a:endParaRPr lang="en-US" dirty="0"/>
          </a:p>
        </p:txBody>
      </p:sp>
      <p:pic>
        <p:nvPicPr>
          <p:cNvPr id="4" name="Content Placeholder 3" descr="golfo_uraba posadas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" b="4634"/>
          <a:stretch/>
        </p:blipFill>
        <p:spPr>
          <a:xfrm>
            <a:off x="2221286" y="2439509"/>
            <a:ext cx="4705258" cy="4141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4367559" y="6500329"/>
            <a:ext cx="5334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listo MT"/>
              </a:rPr>
              <a:t>Fuente</a:t>
            </a:r>
            <a:r>
              <a:rPr lang="en-US" dirty="0">
                <a:solidFill>
                  <a:prstClr val="black"/>
                </a:solidFill>
                <a:latin typeface="Calisto MT"/>
              </a:rPr>
              <a:t>: </a:t>
            </a:r>
            <a:r>
              <a:rPr lang="en-US" dirty="0" err="1">
                <a:solidFill>
                  <a:prstClr val="black"/>
                </a:solidFill>
                <a:latin typeface="Calisto MT"/>
              </a:rPr>
              <a:t>www.posadasturisticasdecolombia.com</a:t>
            </a:r>
            <a:endParaRPr lang="en-US" dirty="0">
              <a:solidFill>
                <a:prstClr val="black"/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091673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Inicio</a:t>
            </a:r>
            <a:r>
              <a:rPr lang="en-US" dirty="0" smtClean="0"/>
              <a:t> del </a:t>
            </a:r>
            <a:r>
              <a:rPr lang="en-US" dirty="0" err="1" smtClean="0"/>
              <a:t>proyecto</a:t>
            </a:r>
            <a:r>
              <a:rPr lang="en-US" dirty="0" smtClean="0"/>
              <a:t>: </a:t>
            </a:r>
            <a:r>
              <a:rPr lang="en-US" dirty="0" err="1" smtClean="0"/>
              <a:t>año</a:t>
            </a:r>
            <a:r>
              <a:rPr lang="en-US" dirty="0" smtClean="0"/>
              <a:t> </a:t>
            </a:r>
            <a:r>
              <a:rPr lang="en-US" dirty="0" smtClean="0"/>
              <a:t>2007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70094"/>
            <a:ext cx="8229600" cy="3830521"/>
          </a:xfrm>
        </p:spPr>
        <p:txBody>
          <a:bodyPr>
            <a:noAutofit/>
          </a:bodyPr>
          <a:lstStyle/>
          <a:p>
            <a:r>
              <a:rPr lang="en-US" sz="3200" dirty="0" smtClean="0"/>
              <a:t>El </a:t>
            </a:r>
            <a:r>
              <a:rPr lang="en-US" sz="3200" dirty="0" err="1" smtClean="0"/>
              <a:t>Gobierno</a:t>
            </a:r>
            <a:r>
              <a:rPr lang="en-US" sz="3200" dirty="0" smtClean="0"/>
              <a:t> de Colombia y la </a:t>
            </a:r>
            <a:r>
              <a:rPr lang="en-US" sz="3200" dirty="0" err="1" smtClean="0"/>
              <a:t>Oficina</a:t>
            </a:r>
            <a:r>
              <a:rPr lang="en-US" sz="3200" dirty="0" smtClean="0"/>
              <a:t> de </a:t>
            </a:r>
            <a:r>
              <a:rPr lang="en-US" sz="3200" dirty="0" err="1" smtClean="0"/>
              <a:t>Naciones</a:t>
            </a:r>
            <a:r>
              <a:rPr lang="en-US" sz="3200" dirty="0" smtClean="0"/>
              <a:t> </a:t>
            </a:r>
            <a:r>
              <a:rPr lang="en-US" sz="3200" dirty="0" err="1" smtClean="0"/>
              <a:t>Unidas</a:t>
            </a:r>
            <a:r>
              <a:rPr lang="en-US" sz="3200" dirty="0" smtClean="0"/>
              <a:t> contra la </a:t>
            </a:r>
            <a:r>
              <a:rPr lang="en-US" sz="3200" dirty="0" err="1" smtClean="0"/>
              <a:t>Droga</a:t>
            </a:r>
            <a:r>
              <a:rPr lang="en-US" sz="3200" dirty="0" smtClean="0"/>
              <a:t> y el </a:t>
            </a:r>
            <a:r>
              <a:rPr lang="en-US" sz="3200" dirty="0" err="1" smtClean="0"/>
              <a:t>Delito</a:t>
            </a:r>
            <a:r>
              <a:rPr lang="en-US" sz="3200" dirty="0" smtClean="0"/>
              <a:t>, </a:t>
            </a:r>
            <a:r>
              <a:rPr lang="en-US" sz="3200" dirty="0" err="1" smtClean="0"/>
              <a:t>inician</a:t>
            </a:r>
            <a:r>
              <a:rPr lang="en-US" sz="3200" dirty="0" smtClean="0"/>
              <a:t> el </a:t>
            </a:r>
            <a:r>
              <a:rPr lang="en-US" sz="3200" b="1" i="1" dirty="0" err="1" smtClean="0"/>
              <a:t>Programa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Guardagolfo</a:t>
            </a:r>
            <a:r>
              <a:rPr lang="en-US" sz="3200" dirty="0" smtClean="0"/>
              <a:t>, en el </a:t>
            </a:r>
            <a:r>
              <a:rPr lang="en-US" sz="3200" dirty="0" err="1" smtClean="0"/>
              <a:t>marco</a:t>
            </a:r>
            <a:r>
              <a:rPr lang="en-US" sz="3200" dirty="0" smtClean="0"/>
              <a:t> de la </a:t>
            </a:r>
            <a:r>
              <a:rPr lang="en-US" sz="3200" dirty="0" err="1" smtClean="0"/>
              <a:t>desmobilizaci</a:t>
            </a:r>
            <a:r>
              <a:rPr lang="en-US" sz="3200" dirty="0" err="1" smtClean="0"/>
              <a:t>ón</a:t>
            </a:r>
            <a:r>
              <a:rPr lang="en-US" sz="3200" dirty="0" smtClean="0"/>
              <a:t> de </a:t>
            </a:r>
            <a:r>
              <a:rPr lang="en-US" sz="3200" dirty="0" err="1" smtClean="0"/>
              <a:t>las</a:t>
            </a:r>
            <a:r>
              <a:rPr lang="en-US" sz="3200" dirty="0" smtClean="0"/>
              <a:t> </a:t>
            </a:r>
            <a:r>
              <a:rPr lang="en-US" sz="3200" dirty="0" err="1" smtClean="0"/>
              <a:t>fuerzas</a:t>
            </a:r>
            <a:r>
              <a:rPr lang="en-US" sz="3200" dirty="0" smtClean="0"/>
              <a:t> </a:t>
            </a:r>
            <a:r>
              <a:rPr lang="en-US" sz="3200" dirty="0" err="1" smtClean="0"/>
              <a:t>paramilitares</a:t>
            </a:r>
            <a:r>
              <a:rPr lang="en-US" sz="3200" dirty="0" smtClean="0"/>
              <a:t> en el</a:t>
            </a:r>
            <a:r>
              <a:rPr lang="en-US" sz="3200" dirty="0" smtClean="0"/>
              <a:t> </a:t>
            </a:r>
            <a:r>
              <a:rPr lang="en-US" sz="3200" dirty="0" err="1" smtClean="0"/>
              <a:t>á</a:t>
            </a:r>
            <a:r>
              <a:rPr lang="en-US" sz="3200" dirty="0" err="1" smtClean="0"/>
              <a:t>rea</a:t>
            </a:r>
            <a:r>
              <a:rPr lang="en-US" sz="3200" dirty="0" smtClean="0"/>
              <a:t>. </a:t>
            </a:r>
            <a:r>
              <a:rPr lang="en-US" sz="3200" dirty="0" smtClean="0"/>
              <a:t>El </a:t>
            </a:r>
            <a:r>
              <a:rPr lang="en-US" sz="3200" dirty="0" err="1" smtClean="0"/>
              <a:t>objetivo</a:t>
            </a:r>
            <a:r>
              <a:rPr lang="en-US" sz="3200" dirty="0" smtClean="0"/>
              <a:t> del </a:t>
            </a:r>
            <a:r>
              <a:rPr lang="en-US" sz="3200" dirty="0" err="1" smtClean="0"/>
              <a:t>programa</a:t>
            </a:r>
            <a:r>
              <a:rPr lang="en-US" sz="3200" dirty="0" smtClean="0"/>
              <a:t> </a:t>
            </a:r>
            <a:r>
              <a:rPr lang="en-US" sz="3200" dirty="0" err="1" smtClean="0"/>
              <a:t>es</a:t>
            </a:r>
            <a:r>
              <a:rPr lang="en-US" sz="3200" dirty="0" smtClean="0"/>
              <a:t> </a:t>
            </a:r>
            <a:r>
              <a:rPr lang="en-US" sz="3200" dirty="0" err="1" smtClean="0"/>
              <a:t>brindar</a:t>
            </a:r>
            <a:r>
              <a:rPr lang="en-US" sz="3200" dirty="0" smtClean="0"/>
              <a:t> </a:t>
            </a:r>
            <a:r>
              <a:rPr lang="en-US" sz="3200" dirty="0" err="1" smtClean="0"/>
              <a:t>alternativas</a:t>
            </a:r>
            <a:r>
              <a:rPr lang="en-US" sz="3200" dirty="0" smtClean="0"/>
              <a:t> </a:t>
            </a:r>
            <a:r>
              <a:rPr lang="en-US" sz="3200" dirty="0" err="1" smtClean="0"/>
              <a:t>productivas</a:t>
            </a:r>
            <a:r>
              <a:rPr lang="en-US" sz="3200" dirty="0" smtClean="0"/>
              <a:t> a </a:t>
            </a:r>
            <a:r>
              <a:rPr lang="en-US" sz="3200" dirty="0" err="1" smtClean="0"/>
              <a:t>las</a:t>
            </a:r>
            <a:r>
              <a:rPr lang="en-US" sz="3200" dirty="0" smtClean="0"/>
              <a:t> </a:t>
            </a:r>
            <a:r>
              <a:rPr lang="en-US" sz="3200" dirty="0" err="1" smtClean="0"/>
              <a:t>comunidades</a:t>
            </a:r>
            <a:r>
              <a:rPr lang="en-US" sz="3200" dirty="0" smtClean="0"/>
              <a:t>, </a:t>
            </a:r>
            <a:r>
              <a:rPr lang="en-US" sz="3200" dirty="0" err="1" smtClean="0"/>
              <a:t>diferentes</a:t>
            </a:r>
            <a:r>
              <a:rPr lang="en-US" sz="3200" dirty="0" smtClean="0"/>
              <a:t> al </a:t>
            </a:r>
            <a:r>
              <a:rPr lang="en-US" sz="3200" dirty="0" err="1" smtClean="0"/>
              <a:t>narcotr</a:t>
            </a:r>
            <a:r>
              <a:rPr lang="en-US" sz="3200" dirty="0" err="1" smtClean="0"/>
              <a:t>áfico</a:t>
            </a:r>
            <a:r>
              <a:rPr lang="en-US" sz="3200" dirty="0" smtClean="0"/>
              <a:t> y </a:t>
            </a:r>
            <a:r>
              <a:rPr lang="en-US" sz="3200" dirty="0" err="1" smtClean="0"/>
              <a:t>otras</a:t>
            </a:r>
            <a:r>
              <a:rPr lang="en-US" sz="3200" dirty="0" smtClean="0"/>
              <a:t> </a:t>
            </a:r>
            <a:r>
              <a:rPr lang="en-US" sz="3200" dirty="0" err="1" smtClean="0"/>
              <a:t>actividades</a:t>
            </a:r>
            <a:r>
              <a:rPr lang="en-US" sz="3200" dirty="0" smtClean="0"/>
              <a:t> </a:t>
            </a:r>
            <a:r>
              <a:rPr lang="en-US" sz="3200" dirty="0" err="1" smtClean="0"/>
              <a:t>ilegales</a:t>
            </a:r>
            <a:r>
              <a:rPr lang="en-US" sz="3200" dirty="0" smtClean="0"/>
              <a:t>. </a:t>
            </a:r>
            <a:r>
              <a:rPr lang="en-US" sz="3200" dirty="0" smtClean="0"/>
              <a:t> 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544721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 smtClean="0"/>
              <a:t>Comunidades</a:t>
            </a:r>
            <a:r>
              <a:rPr lang="en-US" dirty="0" smtClean="0"/>
              <a:t> l</a:t>
            </a:r>
            <a:r>
              <a:rPr lang="en-US" dirty="0" smtClean="0"/>
              <a:t>ocales</a:t>
            </a:r>
            <a:endParaRPr lang="en-US" dirty="0"/>
          </a:p>
        </p:txBody>
      </p:sp>
      <p:pic>
        <p:nvPicPr>
          <p:cNvPr id="4" name="Content Placeholder 3" descr="guardagolfo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5582" r="3946" b="25981"/>
          <a:stretch/>
        </p:blipFill>
        <p:spPr>
          <a:xfrm>
            <a:off x="341760" y="2424714"/>
            <a:ext cx="4345221" cy="42913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867823" y="2107185"/>
            <a:ext cx="419921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prstClr val="black"/>
                </a:solidFill>
                <a:latin typeface="Calisto MT"/>
              </a:rPr>
              <a:t>Se </a:t>
            </a:r>
            <a:r>
              <a:rPr lang="en-US" sz="3000" dirty="0" err="1" smtClean="0">
                <a:solidFill>
                  <a:prstClr val="black"/>
                </a:solidFill>
                <a:latin typeface="Calisto MT"/>
              </a:rPr>
              <a:t>identificaron</a:t>
            </a:r>
            <a:r>
              <a:rPr lang="en-US" sz="3000" dirty="0">
                <a:solidFill>
                  <a:prstClr val="black"/>
                </a:solidFill>
                <a:latin typeface="Calisto MT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Calisto MT"/>
              </a:rPr>
              <a:t>m</a:t>
            </a:r>
            <a:r>
              <a:rPr lang="en-US" sz="3000" dirty="0" err="1" smtClean="0">
                <a:solidFill>
                  <a:prstClr val="black"/>
                </a:solidFill>
                <a:latin typeface="Calisto MT"/>
              </a:rPr>
              <a:t>ás</a:t>
            </a:r>
            <a:r>
              <a:rPr lang="en-US" sz="3000" dirty="0" smtClean="0">
                <a:solidFill>
                  <a:prstClr val="black"/>
                </a:solidFill>
                <a:latin typeface="Calisto MT"/>
              </a:rPr>
              <a:t> de 100 </a:t>
            </a:r>
            <a:r>
              <a:rPr lang="en-US" sz="3000" dirty="0" err="1" smtClean="0">
                <a:solidFill>
                  <a:prstClr val="black"/>
                </a:solidFill>
                <a:latin typeface="Calisto MT"/>
              </a:rPr>
              <a:t>familias</a:t>
            </a:r>
            <a:r>
              <a:rPr lang="en-US" sz="3000" dirty="0" smtClean="0">
                <a:solidFill>
                  <a:prstClr val="black"/>
                </a:solidFill>
                <a:latin typeface="Calisto MT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Calisto MT"/>
              </a:rPr>
              <a:t>interesadas</a:t>
            </a:r>
            <a:r>
              <a:rPr lang="en-US" sz="3000" dirty="0" smtClean="0">
                <a:solidFill>
                  <a:prstClr val="black"/>
                </a:solidFill>
                <a:latin typeface="Calisto MT"/>
              </a:rPr>
              <a:t> en </a:t>
            </a:r>
            <a:r>
              <a:rPr lang="en-US" sz="3000" dirty="0" err="1" smtClean="0">
                <a:solidFill>
                  <a:prstClr val="black"/>
                </a:solidFill>
                <a:latin typeface="Calisto MT"/>
              </a:rPr>
              <a:t>proyectos</a:t>
            </a:r>
            <a:r>
              <a:rPr lang="en-US" sz="3000" dirty="0" smtClean="0">
                <a:solidFill>
                  <a:prstClr val="black"/>
                </a:solidFill>
                <a:latin typeface="Calisto MT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Calisto MT"/>
              </a:rPr>
              <a:t>ecoturísticos</a:t>
            </a:r>
            <a:r>
              <a:rPr lang="en-US" sz="3000" dirty="0" smtClean="0">
                <a:solidFill>
                  <a:prstClr val="black"/>
                </a:solidFill>
                <a:latin typeface="Calisto MT"/>
              </a:rPr>
              <a:t>. El </a:t>
            </a:r>
            <a:r>
              <a:rPr lang="en-US" sz="3000" dirty="0" err="1" smtClean="0">
                <a:solidFill>
                  <a:prstClr val="black"/>
                </a:solidFill>
                <a:latin typeface="Calisto MT"/>
              </a:rPr>
              <a:t>programa</a:t>
            </a:r>
            <a:r>
              <a:rPr lang="en-US" sz="3000" dirty="0" smtClean="0">
                <a:solidFill>
                  <a:prstClr val="black"/>
                </a:solidFill>
                <a:latin typeface="Calisto MT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Calisto MT"/>
              </a:rPr>
              <a:t>incluye</a:t>
            </a:r>
            <a:r>
              <a:rPr lang="en-US" sz="3000" dirty="0" smtClean="0">
                <a:solidFill>
                  <a:prstClr val="black"/>
                </a:solidFill>
                <a:latin typeface="Calisto MT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Calisto MT"/>
              </a:rPr>
              <a:t>artesanías</a:t>
            </a:r>
            <a:r>
              <a:rPr lang="en-US" sz="3000" dirty="0" smtClean="0">
                <a:solidFill>
                  <a:prstClr val="black"/>
                </a:solidFill>
                <a:latin typeface="Calisto MT"/>
              </a:rPr>
              <a:t>, </a:t>
            </a:r>
            <a:r>
              <a:rPr lang="en-US" sz="3000" dirty="0" err="1" smtClean="0">
                <a:solidFill>
                  <a:prstClr val="black"/>
                </a:solidFill>
                <a:latin typeface="Calisto MT"/>
              </a:rPr>
              <a:t>pesca</a:t>
            </a:r>
            <a:r>
              <a:rPr lang="en-US" sz="3000" dirty="0" smtClean="0">
                <a:solidFill>
                  <a:prstClr val="black"/>
                </a:solidFill>
                <a:latin typeface="Calisto MT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Calisto MT"/>
              </a:rPr>
              <a:t>artesanal</a:t>
            </a:r>
            <a:r>
              <a:rPr lang="en-US" sz="3000" dirty="0">
                <a:solidFill>
                  <a:prstClr val="black"/>
                </a:solidFill>
                <a:latin typeface="Calisto MT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Calisto MT"/>
              </a:rPr>
              <a:t>y </a:t>
            </a:r>
            <a:r>
              <a:rPr lang="en-US" sz="3000" dirty="0" err="1" smtClean="0">
                <a:solidFill>
                  <a:prstClr val="black"/>
                </a:solidFill>
                <a:latin typeface="Calisto MT"/>
              </a:rPr>
              <a:t>otros</a:t>
            </a:r>
            <a:r>
              <a:rPr lang="en-US" sz="3000" dirty="0" smtClean="0">
                <a:solidFill>
                  <a:prstClr val="black"/>
                </a:solidFill>
                <a:latin typeface="Calisto MT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Calisto MT"/>
              </a:rPr>
              <a:t>cultivos</a:t>
            </a:r>
            <a:r>
              <a:rPr lang="en-US" sz="3000" dirty="0" smtClean="0">
                <a:solidFill>
                  <a:prstClr val="black"/>
                </a:solidFill>
                <a:latin typeface="Calisto MT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Calisto MT"/>
              </a:rPr>
              <a:t>como</a:t>
            </a:r>
            <a:r>
              <a:rPr lang="en-US" sz="3000" dirty="0" smtClean="0">
                <a:solidFill>
                  <a:prstClr val="black"/>
                </a:solidFill>
                <a:latin typeface="Calisto MT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Calisto MT"/>
              </a:rPr>
              <a:t>caucho</a:t>
            </a:r>
            <a:r>
              <a:rPr lang="en-US" sz="3000" dirty="0" smtClean="0">
                <a:solidFill>
                  <a:prstClr val="black"/>
                </a:solidFill>
                <a:latin typeface="Calisto MT"/>
              </a:rPr>
              <a:t>; con </a:t>
            </a:r>
            <a:r>
              <a:rPr lang="en-US" sz="3000" dirty="0" err="1" smtClean="0">
                <a:solidFill>
                  <a:prstClr val="black"/>
                </a:solidFill>
                <a:latin typeface="Calisto MT"/>
              </a:rPr>
              <a:t>más</a:t>
            </a:r>
            <a:r>
              <a:rPr lang="en-US" sz="3000" dirty="0" smtClean="0">
                <a:solidFill>
                  <a:prstClr val="black"/>
                </a:solidFill>
                <a:latin typeface="Calisto MT"/>
              </a:rPr>
              <a:t> de 500 </a:t>
            </a:r>
            <a:r>
              <a:rPr lang="en-US" sz="3000" dirty="0" err="1" smtClean="0">
                <a:solidFill>
                  <a:prstClr val="black"/>
                </a:solidFill>
                <a:latin typeface="Calisto MT"/>
              </a:rPr>
              <a:t>familias</a:t>
            </a:r>
            <a:r>
              <a:rPr lang="en-US" sz="3000" dirty="0">
                <a:solidFill>
                  <a:prstClr val="black"/>
                </a:solidFill>
                <a:latin typeface="Calisto MT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Calisto MT"/>
              </a:rPr>
              <a:t>en el </a:t>
            </a:r>
            <a:r>
              <a:rPr lang="en-US" sz="3000" dirty="0" err="1" smtClean="0">
                <a:solidFill>
                  <a:prstClr val="black"/>
                </a:solidFill>
                <a:latin typeface="Calisto MT"/>
              </a:rPr>
              <a:t>Golfo</a:t>
            </a:r>
            <a:r>
              <a:rPr lang="en-US" sz="3000" dirty="0" smtClean="0">
                <a:solidFill>
                  <a:prstClr val="black"/>
                </a:solidFill>
                <a:latin typeface="Calisto MT"/>
              </a:rPr>
              <a:t> de </a:t>
            </a:r>
            <a:r>
              <a:rPr lang="en-US" sz="3000" dirty="0" err="1" smtClean="0">
                <a:solidFill>
                  <a:prstClr val="black"/>
                </a:solidFill>
                <a:latin typeface="Calisto MT"/>
              </a:rPr>
              <a:t>Urabá</a:t>
            </a:r>
            <a:r>
              <a:rPr lang="en-US" sz="3000" dirty="0">
                <a:solidFill>
                  <a:prstClr val="black"/>
                </a:solidFill>
                <a:latin typeface="Calisto MT"/>
              </a:rPr>
              <a:t>.</a:t>
            </a:r>
            <a:endParaRPr lang="en-US" sz="3000" dirty="0">
              <a:solidFill>
                <a:prstClr val="black"/>
              </a:solidFill>
              <a:latin typeface="Calisto MT"/>
            </a:endParaRPr>
          </a:p>
          <a:p>
            <a:endParaRPr lang="en-US" sz="3000" dirty="0">
              <a:solidFill>
                <a:prstClr val="black"/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864959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Cadena</a:t>
            </a:r>
            <a:r>
              <a:rPr lang="en-US" dirty="0" smtClean="0"/>
              <a:t> de valor</a:t>
            </a:r>
            <a:endParaRPr lang="en-US" dirty="0"/>
          </a:p>
        </p:txBody>
      </p:sp>
      <p:pic>
        <p:nvPicPr>
          <p:cNvPr id="5" name="Picture 4" descr="artesano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65" y="3848755"/>
            <a:ext cx="2193790" cy="29250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pescado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831" y="2217280"/>
            <a:ext cx="3207715" cy="24057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Content Placeholder 3" descr="restauran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2" b="9282"/>
          <a:stretch>
            <a:fillRect/>
          </a:stretch>
        </p:blipFill>
        <p:spPr>
          <a:xfrm>
            <a:off x="3418401" y="4495512"/>
            <a:ext cx="4351951" cy="23624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Content Placeholder 3" descr="huerta.JPG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3" b="15457"/>
          <a:stretch/>
        </p:blipFill>
        <p:spPr>
          <a:xfrm>
            <a:off x="1844167" y="2424713"/>
            <a:ext cx="3654010" cy="21289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43856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Centro </a:t>
            </a:r>
            <a:r>
              <a:rPr lang="en-US" dirty="0" err="1" smtClean="0"/>
              <a:t>Ecotur</a:t>
            </a:r>
            <a:r>
              <a:rPr lang="en-US" dirty="0" err="1" smtClean="0"/>
              <a:t>ístico</a:t>
            </a:r>
            <a:r>
              <a:rPr lang="en-US" dirty="0" smtClean="0"/>
              <a:t> y </a:t>
            </a:r>
            <a:r>
              <a:rPr lang="en-US" dirty="0" err="1" smtClean="0"/>
              <a:t>Arqueológico</a:t>
            </a:r>
            <a:r>
              <a:rPr lang="en-US" dirty="0" smtClean="0"/>
              <a:t> </a:t>
            </a:r>
            <a:r>
              <a:rPr lang="en-US" dirty="0" smtClean="0"/>
              <a:t>El Carlos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39774" y="2770094"/>
            <a:ext cx="7947025" cy="3907496"/>
          </a:xfrm>
        </p:spPr>
        <p:txBody>
          <a:bodyPr>
            <a:normAutofit/>
          </a:bodyPr>
          <a:lstStyle/>
          <a:p>
            <a:endParaRPr lang="en-US" sz="3400" dirty="0" smtClean="0"/>
          </a:p>
          <a:p>
            <a:endParaRPr lang="en-US" dirty="0"/>
          </a:p>
        </p:txBody>
      </p:sp>
      <p:pic>
        <p:nvPicPr>
          <p:cNvPr id="6" name="Picture 5" descr="elcarlo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62534"/>
            <a:ext cx="4025581" cy="30191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NECOCLI 0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132" y="2962534"/>
            <a:ext cx="4025582" cy="30191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98570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Posadas del Río</a:t>
            </a:r>
            <a:endParaRPr lang="en-US" dirty="0"/>
          </a:p>
        </p:txBody>
      </p:sp>
      <p:pic>
        <p:nvPicPr>
          <p:cNvPr id="6" name="Content Placeholder 5" descr="mujer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21577"/>
          <a:stretch>
            <a:fillRect/>
          </a:stretch>
        </p:blipFill>
        <p:spPr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15677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Playa </a:t>
            </a:r>
            <a:r>
              <a:rPr lang="en-US" dirty="0" err="1" smtClean="0"/>
              <a:t>Caná</a:t>
            </a:r>
            <a:endParaRPr lang="en-US" dirty="0"/>
          </a:p>
        </p:txBody>
      </p:sp>
      <p:pic>
        <p:nvPicPr>
          <p:cNvPr id="4" name="Content Placeholder 3" descr="playona1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" b="1959"/>
          <a:stretch/>
        </p:blipFill>
        <p:spPr>
          <a:xfrm>
            <a:off x="134684" y="2366986"/>
            <a:ext cx="4170594" cy="27165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playona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617" y="4622522"/>
            <a:ext cx="5257718" cy="20869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tortug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560" y="2477177"/>
            <a:ext cx="2578214" cy="19336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59667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Guardagolfo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125" y="2346729"/>
            <a:ext cx="8735141" cy="4292371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Inclusivo</a:t>
            </a:r>
            <a:r>
              <a:rPr lang="en-US" sz="3200" dirty="0" smtClean="0"/>
              <a:t>: </a:t>
            </a:r>
            <a:r>
              <a:rPr lang="en-US" sz="3200" dirty="0" err="1" smtClean="0"/>
              <a:t>Comunidades</a:t>
            </a:r>
            <a:r>
              <a:rPr lang="en-US" sz="3200" dirty="0" smtClean="0"/>
              <a:t> </a:t>
            </a:r>
            <a:r>
              <a:rPr lang="en-US" sz="3200" dirty="0" err="1" smtClean="0"/>
              <a:t>ind</a:t>
            </a:r>
            <a:r>
              <a:rPr lang="en-US" sz="3200" dirty="0" err="1" smtClean="0"/>
              <a:t>ígenas</a:t>
            </a:r>
            <a:r>
              <a:rPr lang="en-US" sz="3200" dirty="0" smtClean="0"/>
              <a:t>, </a:t>
            </a:r>
            <a:r>
              <a:rPr lang="en-US" sz="3200" dirty="0" err="1" smtClean="0"/>
              <a:t>comunidades</a:t>
            </a:r>
            <a:r>
              <a:rPr lang="en-US" sz="3200" dirty="0" smtClean="0"/>
              <a:t>, </a:t>
            </a:r>
            <a:r>
              <a:rPr lang="en-US" sz="3200" dirty="0" err="1" smtClean="0"/>
              <a:t>afrocolombianos</a:t>
            </a:r>
            <a:r>
              <a:rPr lang="en-US" sz="3200" dirty="0" smtClean="0"/>
              <a:t>, </a:t>
            </a:r>
            <a:r>
              <a:rPr lang="en-US" sz="3200" dirty="0" err="1" smtClean="0"/>
              <a:t>campesinos</a:t>
            </a:r>
            <a:r>
              <a:rPr lang="en-US" sz="3200" dirty="0" smtClean="0"/>
              <a:t>, </a:t>
            </a:r>
            <a:r>
              <a:rPr lang="en-US" sz="3200" dirty="0" err="1" smtClean="0"/>
              <a:t>mujeres</a:t>
            </a:r>
            <a:r>
              <a:rPr lang="en-US" sz="3200" dirty="0" smtClean="0"/>
              <a:t>, </a:t>
            </a:r>
            <a:r>
              <a:rPr lang="en-US" sz="3200" dirty="0" err="1" smtClean="0"/>
              <a:t>jóvenes</a:t>
            </a:r>
            <a:r>
              <a:rPr lang="en-US" sz="3200" dirty="0" smtClean="0"/>
              <a:t>, </a:t>
            </a:r>
            <a:r>
              <a:rPr lang="en-US" sz="3200" dirty="0" err="1" smtClean="0"/>
              <a:t>desmovilizados</a:t>
            </a:r>
            <a:r>
              <a:rPr lang="en-US" sz="3200" dirty="0"/>
              <a:t> </a:t>
            </a:r>
            <a:r>
              <a:rPr lang="en-US" sz="3200" dirty="0" smtClean="0"/>
              <a:t>y </a:t>
            </a:r>
            <a:r>
              <a:rPr lang="en-US" sz="3200" dirty="0" err="1" smtClean="0"/>
              <a:t>comunidad</a:t>
            </a:r>
            <a:r>
              <a:rPr lang="en-US" sz="3200" dirty="0" smtClean="0"/>
              <a:t> general </a:t>
            </a:r>
            <a:r>
              <a:rPr lang="en-US" sz="3200" dirty="0" err="1" smtClean="0"/>
              <a:t>está</a:t>
            </a:r>
            <a:r>
              <a:rPr lang="en-US" sz="3200" dirty="0" smtClean="0"/>
              <a:t> </a:t>
            </a:r>
            <a:r>
              <a:rPr lang="en-US" sz="3200" dirty="0" err="1" smtClean="0"/>
              <a:t>incluida</a:t>
            </a:r>
            <a:r>
              <a:rPr lang="en-US" sz="3200" dirty="0" smtClean="0"/>
              <a:t>. </a:t>
            </a:r>
          </a:p>
          <a:p>
            <a:r>
              <a:rPr lang="en-US" sz="3200" dirty="0" err="1" smtClean="0"/>
              <a:t>Asociativo</a:t>
            </a:r>
            <a:r>
              <a:rPr lang="en-US" sz="3200" dirty="0" smtClean="0"/>
              <a:t>.</a:t>
            </a:r>
            <a:endParaRPr lang="en-US" sz="3200" dirty="0" smtClean="0"/>
          </a:p>
          <a:p>
            <a:r>
              <a:rPr lang="en-US" sz="3200" dirty="0" err="1" smtClean="0"/>
              <a:t>Apoyo</a:t>
            </a:r>
            <a:r>
              <a:rPr lang="en-US" sz="3200" dirty="0" smtClean="0"/>
              <a:t> </a:t>
            </a:r>
            <a:r>
              <a:rPr lang="en-US" sz="3200" dirty="0" err="1" smtClean="0"/>
              <a:t>t</a:t>
            </a:r>
            <a:r>
              <a:rPr lang="en-US" sz="3200" dirty="0" err="1" smtClean="0"/>
              <a:t>écnico</a:t>
            </a:r>
            <a:r>
              <a:rPr lang="en-US" sz="3200" dirty="0" smtClean="0"/>
              <a:t> y </a:t>
            </a:r>
            <a:r>
              <a:rPr lang="en-US" sz="3200" dirty="0" err="1" smtClean="0"/>
              <a:t>construcción</a:t>
            </a:r>
            <a:r>
              <a:rPr lang="en-US" sz="3200" dirty="0" smtClean="0"/>
              <a:t> de </a:t>
            </a:r>
            <a:r>
              <a:rPr lang="en-US" sz="3200" dirty="0" err="1" smtClean="0"/>
              <a:t>capacidades</a:t>
            </a:r>
            <a:r>
              <a:rPr lang="en-US" sz="3200" dirty="0" smtClean="0"/>
              <a:t>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831253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465</Words>
  <Application>Microsoft Macintosh PowerPoint</Application>
  <PresentationFormat>On-screen Show (4:3)</PresentationFormat>
  <Paragraphs>32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Genesis</vt:lpstr>
      <vt:lpstr>Alivio de la pobreza y construcción de la paz a través del turismo:  Guardagolfo, Urabá-Darién Colombia. </vt:lpstr>
      <vt:lpstr>Urabá – Darién  Colombia</vt:lpstr>
      <vt:lpstr>Inicio del proyecto: año 2007</vt:lpstr>
      <vt:lpstr> Comunidades locales</vt:lpstr>
      <vt:lpstr>Cadena de valor</vt:lpstr>
      <vt:lpstr>Centro Ecoturístico y Arqueológico El Carlos</vt:lpstr>
      <vt:lpstr>Posadas del Río</vt:lpstr>
      <vt:lpstr>Playa Caná</vt:lpstr>
      <vt:lpstr>Guardagolfo</vt:lpstr>
      <vt:lpstr>Turismo por el desarrollo sostenible</vt:lpstr>
      <vt:lpstr>Turismo como herramienta para el alivio de la pobreza</vt:lpstr>
      <vt:lpstr>Asesoría integral para el empoderamiento local</vt:lpstr>
      <vt:lpstr>Cambio social</vt:lpstr>
      <vt:lpstr>Turismo como una herramienta de empoderamiento social</vt:lpstr>
      <vt:lpstr>Turismo como herramienta para la construcción de la paz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Alivio de la pobreza y construcción de paz a través del turismo:  Guardagolfo, Urabá-Darién Colombia. </dc:title>
  <dc:creator>Natalia Naranjo</dc:creator>
  <cp:lastModifiedBy>Natalia Naranjo</cp:lastModifiedBy>
  <cp:revision>5</cp:revision>
  <dcterms:created xsi:type="dcterms:W3CDTF">2015-05-20T15:43:59Z</dcterms:created>
  <dcterms:modified xsi:type="dcterms:W3CDTF">2015-05-20T16:13:19Z</dcterms:modified>
</cp:coreProperties>
</file>